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432" r:id="rId2"/>
    <p:sldId id="440" r:id="rId3"/>
    <p:sldId id="453" r:id="rId4"/>
    <p:sldId id="454" r:id="rId5"/>
    <p:sldId id="433" r:id="rId6"/>
    <p:sldId id="435" r:id="rId7"/>
    <p:sldId id="468" r:id="rId8"/>
    <p:sldId id="445" r:id="rId9"/>
    <p:sldId id="456" r:id="rId10"/>
    <p:sldId id="434" r:id="rId11"/>
    <p:sldId id="437" r:id="rId12"/>
    <p:sldId id="439" r:id="rId13"/>
    <p:sldId id="455" r:id="rId14"/>
    <p:sldId id="436" r:id="rId15"/>
    <p:sldId id="458" r:id="rId16"/>
    <p:sldId id="457" r:id="rId17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微软用户" initials="微软用户" lastIdx="0" clrIdx="0"/>
  <p:cmAuthor id="1" name="德迪 王" initials="德迪" lastIdx="1" clrIdx="0"/>
  <p:cmAuthor id="2" name="作者" initials="A" lastIdx="0" clrIdx="1"/>
  <p:cmAuthor id="3" name="Administrator" initials="A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FBED"/>
    <a:srgbClr val="F9633E"/>
    <a:srgbClr val="FFCB25"/>
    <a:srgbClr val="FFE081"/>
    <a:srgbClr val="117FF8"/>
    <a:srgbClr val="696DF2"/>
    <a:srgbClr val="0ECBB7"/>
    <a:srgbClr val="3D9CF9"/>
    <a:srgbClr val="558CEF"/>
    <a:srgbClr val="126B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78467" autoAdjust="0"/>
  </p:normalViewPr>
  <p:slideViewPr>
    <p:cSldViewPr snapToGrid="0" showGuides="1">
      <p:cViewPr varScale="1">
        <p:scale>
          <a:sx n="99" d="100"/>
          <a:sy n="99" d="100"/>
        </p:scale>
        <p:origin x="1365" y="8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Normal" panose="020B0400000000000000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2023/9/15</a:t>
            </a:fld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  <a:cs typeface="思源黑体 CN Normal" panose="020B0400000000000000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‹#›</a:t>
            </a:fld>
            <a:endParaRPr lang="zh-CN" altLang="en-US" dirty="0"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D2A48B96-639E-45A3-A0BA-2464DFDB1FAA}" type="datetimeFigureOut">
              <a:rPr lang="zh-CN" altLang="en-US" smtClean="0"/>
              <a:t>2023/9/15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 CN Regular" panose="020B0500000000000000" pitchFamily="34" charset="-122"/>
                <a:ea typeface="思源黑体 CN Regular" panose="020B0500000000000000" pitchFamily="34" charset="-122"/>
                <a:cs typeface="思源黑体 CN Regular" panose="020B0500000000000000" pitchFamily="34" charset="-122"/>
              </a:defRPr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 CN Regular" panose="020B0500000000000000" pitchFamily="34" charset="-122"/>
        <a:ea typeface="思源黑体 CN Regular" panose="020B0500000000000000" pitchFamily="34" charset="-122"/>
        <a:cs typeface="思源黑体 CN Regular" panose="020B0500000000000000" pitchFamily="34" charset="-122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aA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三种以上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8-16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l </a:t>
            </a:r>
            <a:r>
              <a:rPr lang="en-US" altLang="zh-CN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L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0 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* 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116958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+----+--+---+--+--+--+--+---+---+--+</a:t>
            </a:r>
          </a:p>
          <a:p>
            <a:r>
              <a:rPr lang="en-US" altLang="zh-CN" dirty="0"/>
              <a:t> | 02 | 04| 09| 08| 07| 06| 00| 01| 03| 09|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+--+--+--+--+--+--+--+--+---+---+--+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2781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对齐组件 </a:t>
            </a:r>
            <a:r>
              <a:rPr lang="en-US" altLang="zh-CN" dirty="0"/>
              <a:t>40</a:t>
            </a:r>
            <a:r>
              <a:rPr lang="zh-CN" altLang="en-US" dirty="0"/>
              <a:t>个</a:t>
            </a:r>
            <a:r>
              <a:rPr lang="en-US" altLang="zh-CN" dirty="0"/>
              <a:t>- </a:t>
            </a:r>
            <a:r>
              <a:rPr lang="zh-CN" altLang="en-US" dirty="0"/>
              <a:t>自己找小票也可以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15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89960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4" t="32183" r="33706" b="23907"/>
          <a:stretch>
            <a:fillRect/>
          </a:stretch>
        </p:blipFill>
        <p:spPr>
          <a:xfrm flipH="1">
            <a:off x="1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</p:spPr>
      </p:pic>
      <p:sp>
        <p:nvSpPr>
          <p:cNvPr id="3" name="矩形 2"/>
          <p:cNvSpPr/>
          <p:nvPr userDrawn="1"/>
        </p:nvSpPr>
        <p:spPr>
          <a:xfrm>
            <a:off x="299595" y="202557"/>
            <a:ext cx="11713580" cy="6452886"/>
          </a:xfrm>
          <a:prstGeom prst="rect">
            <a:avLst/>
          </a:prstGeom>
          <a:solidFill>
            <a:schemeClr val="bg1"/>
          </a:solidFill>
          <a:ln>
            <a:gradFill>
              <a:gsLst>
                <a:gs pos="0">
                  <a:srgbClr val="F9633E"/>
                </a:gs>
                <a:gs pos="100000">
                  <a:srgbClr val="FFE081"/>
                </a:gs>
              </a:gsLst>
              <a:lin ang="5400000" scaled="1"/>
            </a:gradFill>
          </a:ln>
          <a:effectLst>
            <a:outerShdw blurRad="63500" sx="101000" sy="101000" algn="ctr" rotWithShape="0">
              <a:srgbClr val="FFE081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 xmlns="">
      <p:transition spd="slow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/>
            <a:srcRect l="43014" t="48307" b="17197"/>
            <a:stretch>
              <a:fillRect/>
            </a:stretch>
          </p:blipFill>
          <p:spPr>
            <a:xfrm>
              <a:off x="-1" y="-1"/>
              <a:ext cx="11623793" cy="6858001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1051034" y="2072804"/>
            <a:ext cx="79458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的初体验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051034" y="3747543"/>
            <a:ext cx="4960883" cy="543004"/>
            <a:chOff x="1066799" y="3335313"/>
            <a:chExt cx="4960883" cy="543004"/>
          </a:xfrm>
        </p:grpSpPr>
        <p:sp>
          <p:nvSpPr>
            <p:cNvPr id="19" name="矩形: 圆角 18"/>
            <p:cNvSpPr/>
            <p:nvPr/>
          </p:nvSpPr>
          <p:spPr>
            <a:xfrm>
              <a:off x="1066799" y="3335313"/>
              <a:ext cx="4960883" cy="543004"/>
            </a:xfrm>
            <a:prstGeom prst="roundRect">
              <a:avLst/>
            </a:prstGeom>
            <a:solidFill>
              <a:srgbClr val="FEFBED"/>
            </a:solidFill>
            <a:ln>
              <a:solidFill>
                <a:srgbClr val="F9633E"/>
              </a:solidFill>
            </a:ln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66799" y="3375983"/>
              <a:ext cx="496088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.NET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平台技术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实验一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051034" y="1075111"/>
            <a:ext cx="1545020" cy="1072055"/>
            <a:chOff x="1051034" y="662946"/>
            <a:chExt cx="1545020" cy="1072055"/>
          </a:xfrm>
        </p:grpSpPr>
        <p:sp>
          <p:nvSpPr>
            <p:cNvPr id="9" name="任意多边形: 形状 8"/>
            <p:cNvSpPr/>
            <p:nvPr/>
          </p:nvSpPr>
          <p:spPr>
            <a:xfrm>
              <a:off x="1051034" y="662946"/>
              <a:ext cx="1513490" cy="1072055"/>
            </a:xfrm>
            <a:custGeom>
              <a:avLst/>
              <a:gdLst>
                <a:gd name="connsiteX0" fmla="*/ 210211 w 1513490"/>
                <a:gd name="connsiteY0" fmla="*/ 0 h 1072055"/>
                <a:gd name="connsiteX1" fmla="*/ 1303279 w 1513490"/>
                <a:gd name="connsiteY1" fmla="*/ 0 h 1072055"/>
                <a:gd name="connsiteX2" fmla="*/ 1513490 w 1513490"/>
                <a:gd name="connsiteY2" fmla="*/ 210211 h 1072055"/>
                <a:gd name="connsiteX3" fmla="*/ 1513490 w 1513490"/>
                <a:gd name="connsiteY3" fmla="*/ 672658 h 1072055"/>
                <a:gd name="connsiteX4" fmla="*/ 1303279 w 1513490"/>
                <a:gd name="connsiteY4" fmla="*/ 882869 h 1072055"/>
                <a:gd name="connsiteX5" fmla="*/ 575590 w 1513490"/>
                <a:gd name="connsiteY5" fmla="*/ 882869 h 1072055"/>
                <a:gd name="connsiteX6" fmla="*/ 530772 w 1513490"/>
                <a:gd name="connsiteY6" fmla="*/ 935830 h 1072055"/>
                <a:gd name="connsiteX7" fmla="*/ 462455 w 1513490"/>
                <a:gd name="connsiteY7" fmla="*/ 998482 h 1072055"/>
                <a:gd name="connsiteX8" fmla="*/ 189186 w 1513490"/>
                <a:gd name="connsiteY8" fmla="*/ 1072055 h 1072055"/>
                <a:gd name="connsiteX9" fmla="*/ 325821 w 1513490"/>
                <a:gd name="connsiteY9" fmla="*/ 924910 h 1072055"/>
                <a:gd name="connsiteX10" fmla="*/ 343237 w 1513490"/>
                <a:gd name="connsiteY10" fmla="*/ 882869 h 1072055"/>
                <a:gd name="connsiteX11" fmla="*/ 210211 w 1513490"/>
                <a:gd name="connsiteY11" fmla="*/ 882869 h 1072055"/>
                <a:gd name="connsiteX12" fmla="*/ 0 w 1513490"/>
                <a:gd name="connsiteY12" fmla="*/ 672658 h 1072055"/>
                <a:gd name="connsiteX13" fmla="*/ 0 w 1513490"/>
                <a:gd name="connsiteY13" fmla="*/ 210211 h 1072055"/>
                <a:gd name="connsiteX14" fmla="*/ 210211 w 1513490"/>
                <a:gd name="connsiteY14" fmla="*/ 0 h 107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3490" h="1072055">
                  <a:moveTo>
                    <a:pt x="210211" y="0"/>
                  </a:moveTo>
                  <a:lnTo>
                    <a:pt x="1303279" y="0"/>
                  </a:lnTo>
                  <a:cubicBezTo>
                    <a:pt x="1419375" y="0"/>
                    <a:pt x="1513490" y="94115"/>
                    <a:pt x="1513490" y="210211"/>
                  </a:cubicBezTo>
                  <a:lnTo>
                    <a:pt x="1513490" y="672658"/>
                  </a:lnTo>
                  <a:cubicBezTo>
                    <a:pt x="1513490" y="788754"/>
                    <a:pt x="1419375" y="882869"/>
                    <a:pt x="1303279" y="882869"/>
                  </a:cubicBezTo>
                  <a:lnTo>
                    <a:pt x="575590" y="882869"/>
                  </a:lnTo>
                  <a:lnTo>
                    <a:pt x="530772" y="935830"/>
                  </a:lnTo>
                  <a:cubicBezTo>
                    <a:pt x="506467" y="961696"/>
                    <a:pt x="482600" y="984030"/>
                    <a:pt x="462455" y="998482"/>
                  </a:cubicBezTo>
                  <a:cubicBezTo>
                    <a:pt x="381876" y="1056289"/>
                    <a:pt x="280276" y="1047531"/>
                    <a:pt x="189186" y="1072055"/>
                  </a:cubicBezTo>
                  <a:cubicBezTo>
                    <a:pt x="241738" y="1025634"/>
                    <a:pt x="294290" y="979213"/>
                    <a:pt x="325821" y="924910"/>
                  </a:cubicBezTo>
                  <a:lnTo>
                    <a:pt x="343237" y="882869"/>
                  </a:lnTo>
                  <a:lnTo>
                    <a:pt x="210211" y="882869"/>
                  </a:lnTo>
                  <a:cubicBezTo>
                    <a:pt x="94115" y="882869"/>
                    <a:pt x="0" y="788754"/>
                    <a:pt x="0" y="672658"/>
                  </a:cubicBezTo>
                  <a:lnTo>
                    <a:pt x="0" y="210211"/>
                  </a:lnTo>
                  <a:cubicBezTo>
                    <a:pt x="0" y="94115"/>
                    <a:pt x="94115" y="0"/>
                    <a:pt x="210211" y="0"/>
                  </a:cubicBezTo>
                  <a:close/>
                </a:path>
              </a:pathLst>
            </a:custGeom>
            <a:gradFill flip="none" rotWithShape="1">
              <a:gsLst>
                <a:gs pos="35000">
                  <a:srgbClr val="F9633E"/>
                </a:gs>
                <a:gs pos="100000">
                  <a:srgbClr val="FFE08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82564" y="708775"/>
              <a:ext cx="15134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</a:t>
              </a: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754338" y="1120940"/>
            <a:ext cx="19339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2023-2024</a:t>
            </a:r>
          </a:p>
          <a:p>
            <a:r>
              <a:rPr lang="zh-CN" altLang="en-US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第一学期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4277708" y="1778511"/>
            <a:ext cx="2511973" cy="0"/>
          </a:xfrm>
          <a:prstGeom prst="line">
            <a:avLst/>
          </a:prstGeom>
          <a:ln w="127000" cap="rnd">
            <a:gradFill flip="none" rotWithShape="1">
              <a:gsLst>
                <a:gs pos="0">
                  <a:srgbClr val="F9633E">
                    <a:lumMod val="100000"/>
                  </a:srgbClr>
                </a:gs>
                <a:gs pos="100000">
                  <a:srgbClr val="FFE081">
                    <a:alpha val="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 descr="图片包含 站, 黑暗, 男人, 大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52311" y="741799"/>
            <a:ext cx="1928648" cy="1928648"/>
          </a:xfrm>
          <a:prstGeom prst="rect">
            <a:avLst/>
          </a:prstGeom>
          <a:effectLst>
            <a:outerShdw blurRad="50800" dist="38100" dir="8100000" algn="tr" rotWithShape="0">
              <a:schemeClr val="bg1">
                <a:alpha val="40000"/>
              </a:schemeClr>
            </a:outerShdw>
          </a:effectLst>
        </p:spPr>
      </p:pic>
      <p:cxnSp>
        <p:nvCxnSpPr>
          <p:cNvPr id="25" name="直接连接符 24"/>
          <p:cNvCxnSpPr/>
          <p:nvPr/>
        </p:nvCxnSpPr>
        <p:spPr>
          <a:xfrm>
            <a:off x="8996855" y="551791"/>
            <a:ext cx="2785240" cy="0"/>
          </a:xfrm>
          <a:prstGeom prst="line">
            <a:avLst/>
          </a:prstGeom>
          <a:ln w="193675" cap="rnd">
            <a:gradFill flip="none" rotWithShape="1">
              <a:gsLst>
                <a:gs pos="0">
                  <a:srgbClr val="F9633E">
                    <a:lumMod val="100000"/>
                    <a:alpha val="0"/>
                  </a:srgbClr>
                </a:gs>
                <a:gs pos="100000">
                  <a:srgbClr val="FFE081">
                    <a:alpha val="8000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0"/>
            <a:ext cx="12192000" cy="6858000"/>
            <a:chOff x="-26063" y="280281"/>
            <a:chExt cx="12192000" cy="6858000"/>
          </a:xfrm>
        </p:grpSpPr>
        <p:pic>
          <p:nvPicPr>
            <p:cNvPr id="2" name="图片 1" descr="桌子上有许多窗户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>
              <a:off x="-26063" y="280281"/>
              <a:ext cx="12192000" cy="6858000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-26063" y="280281"/>
              <a:ext cx="12192000" cy="6858000"/>
            </a:xfrm>
            <a:prstGeom prst="rect">
              <a:avLst/>
            </a:prstGeom>
            <a:gradFill flip="none" rotWithShape="1">
              <a:gsLst>
                <a:gs pos="44000">
                  <a:srgbClr val="FEFBED"/>
                </a:gs>
                <a:gs pos="100000">
                  <a:srgbClr val="FEFB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48307" y="2223271"/>
            <a:ext cx="100953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排序算法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900866" y="893386"/>
            <a:ext cx="4390268" cy="1323439"/>
            <a:chOff x="3850907" y="893386"/>
            <a:chExt cx="4390268" cy="1323439"/>
          </a:xfrm>
        </p:grpSpPr>
        <p:sp>
          <p:nvSpPr>
            <p:cNvPr id="7" name="文本框 6"/>
            <p:cNvSpPr txBox="1"/>
            <p:nvPr/>
          </p:nvSpPr>
          <p:spPr>
            <a:xfrm>
              <a:off x="5079089" y="893386"/>
              <a:ext cx="193390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b="1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effectLst>
                    <a:outerShdw blurRad="50800" dist="50800" dir="5400000" algn="ctr" rotWithShape="0">
                      <a:srgbClr val="FFE081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8000" b="1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effectLst>
                  <a:outerShdw blurRad="50800" dist="50800" dir="5400000" algn="ctr" rotWithShape="0">
                    <a:srgbClr val="FFE08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963034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3850907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2965049" y="3437680"/>
            <a:ext cx="6261902" cy="309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好排序，会排序，排好序</a:t>
            </a:r>
            <a:endParaRPr lang="en-US" altLang="zh-CN" sz="1050" dirty="0">
              <a:solidFill>
                <a:srgbClr val="F96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站, 黑暗, 男人, 大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01" y="893386"/>
            <a:ext cx="1143561" cy="1143561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回忆排序算法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24" name="组合 23"/>
          <p:cNvGrpSpPr/>
          <p:nvPr/>
        </p:nvGrpSpPr>
        <p:grpSpPr>
          <a:xfrm>
            <a:off x="1143962" y="1518693"/>
            <a:ext cx="4222365" cy="544010"/>
            <a:chOff x="6096001" y="1794077"/>
            <a:chExt cx="2156749" cy="544010"/>
          </a:xfrm>
        </p:grpSpPr>
        <p:sp>
          <p:nvSpPr>
            <p:cNvPr id="22" name="矩形: 圆角 21"/>
            <p:cNvSpPr/>
            <p:nvPr/>
          </p:nvSpPr>
          <p:spPr>
            <a:xfrm>
              <a:off x="6096001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178952" y="1835250"/>
              <a:ext cx="19908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逝去的记忆正在攻击你</a:t>
              </a: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1143962" y="2355774"/>
            <a:ext cx="718050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插入排序：直接插入排序，希尔排序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选择排序：简单排序，推排序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交换排序：冒泡排序，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快速排序</a:t>
            </a:r>
            <a:endParaRPr lang="en-US" altLang="zh-CN" sz="2400" b="1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归并排序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基数排序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9130733" y="1416534"/>
            <a:ext cx="2015794" cy="2015792"/>
            <a:chOff x="9228089" y="1404959"/>
            <a:chExt cx="2015794" cy="2015792"/>
          </a:xfrm>
        </p:grpSpPr>
        <p:sp>
          <p:nvSpPr>
            <p:cNvPr id="34" name="椭圆 33"/>
            <p:cNvSpPr/>
            <p:nvPr/>
          </p:nvSpPr>
          <p:spPr>
            <a:xfrm>
              <a:off x="9228089" y="1404959"/>
              <a:ext cx="2015794" cy="2015792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>
              <a:off x="9330249" y="1507118"/>
              <a:ext cx="1811476" cy="1811476"/>
              <a:chOff x="9330248" y="1490617"/>
              <a:chExt cx="1811476" cy="1811476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9330248" y="1490617"/>
                <a:ext cx="1811476" cy="1811476"/>
              </a:xfrm>
              <a:prstGeom prst="ellipse">
                <a:avLst/>
              </a:prstGeom>
              <a:gradFill flip="none" rotWithShape="1">
                <a:gsLst>
                  <a:gs pos="41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32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2" name="文本框 31"/>
              <p:cNvSpPr txBox="1"/>
              <p:nvPr/>
            </p:nvSpPr>
            <p:spPr>
              <a:xfrm>
                <a:off x="9389037" y="1980856"/>
                <a:ext cx="169389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48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8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大算法</a:t>
                </a:r>
                <a:endParaRPr lang="zh-CN" altLang="en-US" sz="4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17" name="矩形: 圆角 16"/>
          <p:cNvSpPr/>
          <p:nvPr/>
        </p:nvSpPr>
        <p:spPr>
          <a:xfrm>
            <a:off x="1226913" y="5054389"/>
            <a:ext cx="1804785" cy="569836"/>
          </a:xfrm>
          <a:prstGeom prst="roundRect">
            <a:avLst/>
          </a:prstGeom>
          <a:solidFill>
            <a:schemeClr val="bg1"/>
          </a:solidFill>
          <a:ln>
            <a:solidFill>
              <a:srgbClr val="F9633E"/>
            </a:solidFill>
          </a:ln>
          <a:effectLst>
            <a:outerShdw blurRad="228600" dist="38100" dir="2700000" algn="tl" rotWithShape="0">
              <a:srgbClr val="FFCB25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复杂度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43962" y="4433265"/>
            <a:ext cx="5371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回忆一下： </a:t>
            </a:r>
          </a:p>
        </p:txBody>
      </p:sp>
      <p:sp>
        <p:nvSpPr>
          <p:cNvPr id="4" name="矩形: 圆角 3"/>
          <p:cNvSpPr/>
          <p:nvPr/>
        </p:nvSpPr>
        <p:spPr>
          <a:xfrm>
            <a:off x="3310651" y="5054389"/>
            <a:ext cx="1804785" cy="569836"/>
          </a:xfrm>
          <a:prstGeom prst="roundRect">
            <a:avLst/>
          </a:prstGeom>
          <a:solidFill>
            <a:schemeClr val="bg1"/>
          </a:solidFill>
          <a:ln>
            <a:solidFill>
              <a:srgbClr val="F9633E"/>
            </a:solidFill>
          </a:ln>
          <a:effectLst>
            <a:outerShdw blurRad="228600" dist="38100" dir="2700000" algn="tl" rotWithShape="0">
              <a:srgbClr val="FFCB25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如何实现</a:t>
            </a:r>
          </a:p>
        </p:txBody>
      </p:sp>
    </p:spTree>
  </p:cSld>
  <p:clrMapOvr>
    <a:masterClrMapping/>
  </p:clrMapOvr>
  <p:transition spd="slow" advClick="0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快速排序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" name="组合 2"/>
          <p:cNvGrpSpPr/>
          <p:nvPr/>
        </p:nvGrpSpPr>
        <p:grpSpPr>
          <a:xfrm>
            <a:off x="1037997" y="1250826"/>
            <a:ext cx="2250148" cy="544010"/>
            <a:chOff x="6454817" y="1794077"/>
            <a:chExt cx="2156749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基本原理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986592" y="2042887"/>
            <a:ext cx="10470512" cy="235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分解：将输入的序列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array[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m..n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划分成两个非空子序列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[m…k]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[k+1…n]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，使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[m…k]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中任一元素的值不大于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[k+1…n]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中任一元素的值。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递归求解：通过递归调用快速排序算法分别对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[m…k]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[k+1…n]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进行排序。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lnSpc>
                <a:spcPct val="150000"/>
              </a:lnSpc>
              <a:buFont typeface="+mj-ea"/>
              <a:buAutoNum type="circleNumDbPlain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合并：由于对分解出的两个子序列的排序是就地进行的，所以在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[m…k]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[k+1…n]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都排好序后不需要执行任何计算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array [m…n]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就已排好序。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1041720" y="4727831"/>
            <a:ext cx="10108559" cy="8793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effectLst>
                  <a:outerShdw blurRad="63500" dist="12700" dir="5400000" algn="t" rotWithShape="0">
                    <a:srgbClr val="F9633E">
                      <a:alpha val="40000"/>
                    </a:srgbClr>
                  </a:outerShdw>
                </a:effectLst>
                <a:latin typeface="036-上首金牛体" panose="02010609000101010101" pitchFamily="49" charset="-122"/>
                <a:ea typeface="036-上首金牛体" panose="02010609000101010101" pitchFamily="49" charset="-122"/>
              </a:defRPr>
            </a:lvl1pPr>
          </a:lstStyle>
          <a:p>
            <a:pPr algn="just">
              <a:lnSpc>
                <a:spcPct val="150000"/>
              </a:lnSpc>
            </a:pP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上述原理并不重要，翻出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算法与数据结构</a:t>
            </a:r>
            <a:r>
              <a:rPr lang="en-US" altLang="zh-CN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课程的作业，那里一定有对应的排序算法。</a:t>
            </a:r>
            <a:endParaRPr lang="en-US" altLang="zh-CN" sz="1800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80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改一个即可！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快速排序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" name="组合 2"/>
          <p:cNvGrpSpPr/>
          <p:nvPr/>
        </p:nvGrpSpPr>
        <p:grpSpPr>
          <a:xfrm>
            <a:off x="1037997" y="1250826"/>
            <a:ext cx="2139312" cy="544010"/>
            <a:chOff x="6454817" y="1794077"/>
            <a:chExt cx="2156749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程序示例</a:t>
              </a: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37997" y="2378555"/>
            <a:ext cx="3390476" cy="752381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1037996" y="1935332"/>
            <a:ext cx="3035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基础版（保底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700215" y="1935332"/>
            <a:ext cx="64537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旗舰版示例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在学习时，无法理解快速排序是如何进行的。所以根据此需求进行升级，程序一步一动，每一步都有明确的提示告知数组将会发生何种变化。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0215" y="3234843"/>
            <a:ext cx="6657143" cy="2009524"/>
          </a:xfrm>
          <a:prstGeom prst="rect">
            <a:avLst/>
          </a:prstGeom>
        </p:spPr>
      </p:pic>
      <p:sp>
        <p:nvSpPr>
          <p:cNvPr id="22" name="文本框 21"/>
          <p:cNvSpPr txBox="1"/>
          <p:nvPr/>
        </p:nvSpPr>
        <p:spPr>
          <a:xfrm>
            <a:off x="968723" y="3423753"/>
            <a:ext cx="34597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升级版：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自定义需求，在基础版之上添加属于自己的想法。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在添加需求时，请务必描写清楚想要完成的效果。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评分时，根据</a:t>
            </a:r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需求难度及完成情况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评分。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68722" y="5580708"/>
            <a:ext cx="1038863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更多旗舰功能等待各位的讨论和研发！比如可以用其它的排序方式。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6858000"/>
            <a:chOff x="-26063" y="280281"/>
            <a:chExt cx="12192000" cy="6858000"/>
          </a:xfrm>
        </p:grpSpPr>
        <p:pic>
          <p:nvPicPr>
            <p:cNvPr id="3" name="图片 2" descr="桌子上有许多窗户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>
              <a:off x="-26063" y="280281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-26063" y="280281"/>
              <a:ext cx="12192000" cy="6858000"/>
            </a:xfrm>
            <a:prstGeom prst="rect">
              <a:avLst/>
            </a:prstGeom>
            <a:gradFill flip="none" rotWithShape="1">
              <a:gsLst>
                <a:gs pos="44000">
                  <a:srgbClr val="FEFBED"/>
                </a:gs>
                <a:gs pos="100000">
                  <a:srgbClr val="FEFB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48307" y="2223271"/>
            <a:ext cx="100953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超市小票打印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900866" y="893386"/>
            <a:ext cx="4390268" cy="1323439"/>
            <a:chOff x="3850907" y="893386"/>
            <a:chExt cx="4390268" cy="1323439"/>
          </a:xfrm>
        </p:grpSpPr>
        <p:sp>
          <p:nvSpPr>
            <p:cNvPr id="7" name="文本框 6"/>
            <p:cNvSpPr txBox="1"/>
            <p:nvPr/>
          </p:nvSpPr>
          <p:spPr>
            <a:xfrm>
              <a:off x="5079089" y="893386"/>
              <a:ext cx="193390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b="1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effectLst>
                    <a:outerShdw blurRad="50800" dist="50800" dir="5400000" algn="ctr" rotWithShape="0">
                      <a:srgbClr val="FFE081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8000" b="1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effectLst>
                  <a:outerShdw blurRad="50800" dist="50800" dir="5400000" algn="ctr" rotWithShape="0">
                    <a:srgbClr val="FFE08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963034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3850907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2965049" y="3437680"/>
            <a:ext cx="6261902" cy="309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这可是真的可以用的打印程序！</a:t>
            </a:r>
            <a:endParaRPr lang="en-US" altLang="zh-CN" sz="1050" dirty="0">
              <a:solidFill>
                <a:srgbClr val="F96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站, 黑暗, 男人, 大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01" y="893386"/>
            <a:ext cx="1143561" cy="1143561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  <p:grpSp>
        <p:nvGrpSpPr>
          <p:cNvPr id="17" name="组合 16"/>
          <p:cNvGrpSpPr/>
          <p:nvPr/>
        </p:nvGrpSpPr>
        <p:grpSpPr>
          <a:xfrm>
            <a:off x="10205971" y="396916"/>
            <a:ext cx="1933904" cy="2136500"/>
            <a:chOff x="10205971" y="396916"/>
            <a:chExt cx="1933904" cy="2136500"/>
          </a:xfrm>
        </p:grpSpPr>
        <p:pic>
          <p:nvPicPr>
            <p:cNvPr id="15" name="图片 14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483"/>
            <a:stretch>
              <a:fillRect/>
            </a:stretch>
          </p:blipFill>
          <p:spPr>
            <a:xfrm>
              <a:off x="10205971" y="396916"/>
              <a:ext cx="1933904" cy="213650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  <p:sp>
          <p:nvSpPr>
            <p:cNvPr id="16" name="文本框 15"/>
            <p:cNvSpPr txBox="1"/>
            <p:nvPr/>
          </p:nvSpPr>
          <p:spPr>
            <a:xfrm>
              <a:off x="10879141" y="1665398"/>
              <a:ext cx="461665" cy="766248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初三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超市小票打印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24" name="组合 23"/>
          <p:cNvGrpSpPr/>
          <p:nvPr/>
        </p:nvGrpSpPr>
        <p:grpSpPr>
          <a:xfrm>
            <a:off x="1143963" y="1518693"/>
            <a:ext cx="1996402" cy="544010"/>
            <a:chOff x="6096001" y="1794077"/>
            <a:chExt cx="2156749" cy="544010"/>
          </a:xfrm>
        </p:grpSpPr>
        <p:sp>
          <p:nvSpPr>
            <p:cNvPr id="22" name="矩形: 圆角 21"/>
            <p:cNvSpPr/>
            <p:nvPr/>
          </p:nvSpPr>
          <p:spPr>
            <a:xfrm>
              <a:off x="6096001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32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178952" y="1835250"/>
              <a:ext cx="199084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程序示例</a:t>
              </a:r>
            </a:p>
          </p:txBody>
        </p:sp>
      </p:grpSp>
      <p:sp>
        <p:nvSpPr>
          <p:cNvPr id="17" name="矩形: 圆角 16"/>
          <p:cNvSpPr/>
          <p:nvPr/>
        </p:nvSpPr>
        <p:spPr>
          <a:xfrm>
            <a:off x="1195805" y="2980487"/>
            <a:ext cx="1804785" cy="569836"/>
          </a:xfrm>
          <a:prstGeom prst="roundRect">
            <a:avLst/>
          </a:prstGeom>
          <a:solidFill>
            <a:schemeClr val="bg1"/>
          </a:solidFill>
          <a:ln>
            <a:solidFill>
              <a:srgbClr val="F9633E"/>
            </a:solidFill>
          </a:ln>
          <a:effectLst>
            <a:outerShdw blurRad="228600" dist="38100" dir="2700000" algn="tl" rotWithShape="0">
              <a:srgbClr val="FFCB25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收银员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112854" y="2359363"/>
            <a:ext cx="53716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回忆一下小票有什么组成部分： </a:t>
            </a:r>
          </a:p>
        </p:txBody>
      </p:sp>
      <p:sp>
        <p:nvSpPr>
          <p:cNvPr id="4" name="矩形: 圆角 3"/>
          <p:cNvSpPr/>
          <p:nvPr/>
        </p:nvSpPr>
        <p:spPr>
          <a:xfrm>
            <a:off x="3279543" y="2980487"/>
            <a:ext cx="1804785" cy="569836"/>
          </a:xfrm>
          <a:prstGeom prst="roundRect">
            <a:avLst/>
          </a:prstGeom>
          <a:solidFill>
            <a:schemeClr val="bg1"/>
          </a:solidFill>
          <a:ln>
            <a:solidFill>
              <a:srgbClr val="F9633E"/>
            </a:solidFill>
          </a:ln>
          <a:effectLst>
            <a:outerShdw blurRad="228600" dist="38100" dir="2700000" algn="tl" rotWithShape="0">
              <a:srgbClr val="FFCB25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商品部分</a:t>
            </a:r>
          </a:p>
        </p:txBody>
      </p:sp>
      <p:sp>
        <p:nvSpPr>
          <p:cNvPr id="2" name="矩形: 圆角 1"/>
          <p:cNvSpPr/>
          <p:nvPr/>
        </p:nvSpPr>
        <p:spPr>
          <a:xfrm>
            <a:off x="5335219" y="2980487"/>
            <a:ext cx="1804785" cy="569836"/>
          </a:xfrm>
          <a:prstGeom prst="roundRect">
            <a:avLst/>
          </a:prstGeom>
          <a:solidFill>
            <a:schemeClr val="bg1"/>
          </a:solidFill>
          <a:ln>
            <a:solidFill>
              <a:srgbClr val="F9633E"/>
            </a:solidFill>
          </a:ln>
          <a:effectLst>
            <a:outerShdw blurRad="228600" dist="38100" dir="2700000" algn="tl" rotWithShape="0">
              <a:srgbClr val="FFCB25">
                <a:alpha val="40000"/>
              </a:srgb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zh-CN" altLang="en-US" sz="24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总价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22003" y="1608357"/>
            <a:ext cx="3657143" cy="42380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422003" y="1090861"/>
            <a:ext cx="30352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基础版（保底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195805" y="3999243"/>
            <a:ext cx="594419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升级版：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自定义需求，在基础版之上添加属于自己的想法。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在添加需求时，请务必描写清楚想要完成的效果。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评分时，根据</a:t>
            </a:r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需求难度及完成情况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评分。</a:t>
            </a:r>
          </a:p>
        </p:txBody>
      </p:sp>
    </p:spTree>
  </p:cSld>
  <p:clrMapOvr>
    <a:masterClrMapping/>
  </p:clrMapOvr>
  <p:transition spd="slow" advClick="0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/>
            <a:srcRect l="43014" t="48307" b="17197"/>
            <a:stretch>
              <a:fillRect/>
            </a:stretch>
          </p:blipFill>
          <p:spPr>
            <a:xfrm>
              <a:off x="-1" y="-1"/>
              <a:ext cx="11623793" cy="6858001"/>
            </a:xfrm>
            <a:prstGeom prst="rect">
              <a:avLst/>
            </a:prstGeom>
          </p:spPr>
        </p:pic>
      </p:grpSp>
      <p:sp>
        <p:nvSpPr>
          <p:cNvPr id="4" name="文本框 3"/>
          <p:cNvSpPr txBox="1"/>
          <p:nvPr/>
        </p:nvSpPr>
        <p:spPr>
          <a:xfrm>
            <a:off x="1051034" y="2072804"/>
            <a:ext cx="794582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C#</a:t>
            </a:r>
            <a:r>
              <a:rPr lang="zh-CN" altLang="en-US" sz="10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的初体验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1051034" y="3747543"/>
            <a:ext cx="4960883" cy="543004"/>
            <a:chOff x="1066799" y="3335313"/>
            <a:chExt cx="4960883" cy="543004"/>
          </a:xfrm>
        </p:grpSpPr>
        <p:sp>
          <p:nvSpPr>
            <p:cNvPr id="19" name="矩形: 圆角 18"/>
            <p:cNvSpPr/>
            <p:nvPr/>
          </p:nvSpPr>
          <p:spPr>
            <a:xfrm>
              <a:off x="1066799" y="3335313"/>
              <a:ext cx="4960883" cy="543004"/>
            </a:xfrm>
            <a:prstGeom prst="roundRect">
              <a:avLst/>
            </a:prstGeom>
            <a:solidFill>
              <a:srgbClr val="FEFBED"/>
            </a:solidFill>
            <a:ln>
              <a:solidFill>
                <a:srgbClr val="F9633E"/>
              </a:solidFill>
            </a:ln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66799" y="3375983"/>
              <a:ext cx="4960883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.NET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平台技术</a:t>
              </a:r>
              <a:r>
                <a:rPr lang="en-US" altLang="zh-CN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——</a:t>
              </a: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实验一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051034" y="1075111"/>
            <a:ext cx="1545020" cy="1072055"/>
            <a:chOff x="1051034" y="662946"/>
            <a:chExt cx="1545020" cy="1072055"/>
          </a:xfrm>
        </p:grpSpPr>
        <p:sp>
          <p:nvSpPr>
            <p:cNvPr id="9" name="任意多边形: 形状 8"/>
            <p:cNvSpPr/>
            <p:nvPr/>
          </p:nvSpPr>
          <p:spPr>
            <a:xfrm>
              <a:off x="1051034" y="662946"/>
              <a:ext cx="1513490" cy="1072055"/>
            </a:xfrm>
            <a:custGeom>
              <a:avLst/>
              <a:gdLst>
                <a:gd name="connsiteX0" fmla="*/ 210211 w 1513490"/>
                <a:gd name="connsiteY0" fmla="*/ 0 h 1072055"/>
                <a:gd name="connsiteX1" fmla="*/ 1303279 w 1513490"/>
                <a:gd name="connsiteY1" fmla="*/ 0 h 1072055"/>
                <a:gd name="connsiteX2" fmla="*/ 1513490 w 1513490"/>
                <a:gd name="connsiteY2" fmla="*/ 210211 h 1072055"/>
                <a:gd name="connsiteX3" fmla="*/ 1513490 w 1513490"/>
                <a:gd name="connsiteY3" fmla="*/ 672658 h 1072055"/>
                <a:gd name="connsiteX4" fmla="*/ 1303279 w 1513490"/>
                <a:gd name="connsiteY4" fmla="*/ 882869 h 1072055"/>
                <a:gd name="connsiteX5" fmla="*/ 575590 w 1513490"/>
                <a:gd name="connsiteY5" fmla="*/ 882869 h 1072055"/>
                <a:gd name="connsiteX6" fmla="*/ 530772 w 1513490"/>
                <a:gd name="connsiteY6" fmla="*/ 935830 h 1072055"/>
                <a:gd name="connsiteX7" fmla="*/ 462455 w 1513490"/>
                <a:gd name="connsiteY7" fmla="*/ 998482 h 1072055"/>
                <a:gd name="connsiteX8" fmla="*/ 189186 w 1513490"/>
                <a:gd name="connsiteY8" fmla="*/ 1072055 h 1072055"/>
                <a:gd name="connsiteX9" fmla="*/ 325821 w 1513490"/>
                <a:gd name="connsiteY9" fmla="*/ 924910 h 1072055"/>
                <a:gd name="connsiteX10" fmla="*/ 343237 w 1513490"/>
                <a:gd name="connsiteY10" fmla="*/ 882869 h 1072055"/>
                <a:gd name="connsiteX11" fmla="*/ 210211 w 1513490"/>
                <a:gd name="connsiteY11" fmla="*/ 882869 h 1072055"/>
                <a:gd name="connsiteX12" fmla="*/ 0 w 1513490"/>
                <a:gd name="connsiteY12" fmla="*/ 672658 h 1072055"/>
                <a:gd name="connsiteX13" fmla="*/ 0 w 1513490"/>
                <a:gd name="connsiteY13" fmla="*/ 210211 h 1072055"/>
                <a:gd name="connsiteX14" fmla="*/ 210211 w 1513490"/>
                <a:gd name="connsiteY14" fmla="*/ 0 h 1072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13490" h="1072055">
                  <a:moveTo>
                    <a:pt x="210211" y="0"/>
                  </a:moveTo>
                  <a:lnTo>
                    <a:pt x="1303279" y="0"/>
                  </a:lnTo>
                  <a:cubicBezTo>
                    <a:pt x="1419375" y="0"/>
                    <a:pt x="1513490" y="94115"/>
                    <a:pt x="1513490" y="210211"/>
                  </a:cubicBezTo>
                  <a:lnTo>
                    <a:pt x="1513490" y="672658"/>
                  </a:lnTo>
                  <a:cubicBezTo>
                    <a:pt x="1513490" y="788754"/>
                    <a:pt x="1419375" y="882869"/>
                    <a:pt x="1303279" y="882869"/>
                  </a:cubicBezTo>
                  <a:lnTo>
                    <a:pt x="575590" y="882869"/>
                  </a:lnTo>
                  <a:lnTo>
                    <a:pt x="530772" y="935830"/>
                  </a:lnTo>
                  <a:cubicBezTo>
                    <a:pt x="506467" y="961696"/>
                    <a:pt x="482600" y="984030"/>
                    <a:pt x="462455" y="998482"/>
                  </a:cubicBezTo>
                  <a:cubicBezTo>
                    <a:pt x="381876" y="1056289"/>
                    <a:pt x="280276" y="1047531"/>
                    <a:pt x="189186" y="1072055"/>
                  </a:cubicBezTo>
                  <a:cubicBezTo>
                    <a:pt x="241738" y="1025634"/>
                    <a:pt x="294290" y="979213"/>
                    <a:pt x="325821" y="924910"/>
                  </a:cubicBezTo>
                  <a:lnTo>
                    <a:pt x="343237" y="882869"/>
                  </a:lnTo>
                  <a:lnTo>
                    <a:pt x="210211" y="882869"/>
                  </a:lnTo>
                  <a:cubicBezTo>
                    <a:pt x="94115" y="882869"/>
                    <a:pt x="0" y="788754"/>
                    <a:pt x="0" y="672658"/>
                  </a:cubicBezTo>
                  <a:lnTo>
                    <a:pt x="0" y="210211"/>
                  </a:lnTo>
                  <a:cubicBezTo>
                    <a:pt x="0" y="94115"/>
                    <a:pt x="94115" y="0"/>
                    <a:pt x="210211" y="0"/>
                  </a:cubicBezTo>
                  <a:close/>
                </a:path>
              </a:pathLst>
            </a:custGeom>
            <a:gradFill flip="none" rotWithShape="1">
              <a:gsLst>
                <a:gs pos="35000">
                  <a:srgbClr val="F9633E"/>
                </a:gs>
                <a:gs pos="100000">
                  <a:srgbClr val="FFE081"/>
                </a:gs>
              </a:gsLst>
              <a:path path="circle">
                <a:fillToRect l="100000" t="100000"/>
              </a:path>
              <a:tileRect r="-100000" b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082564" y="708775"/>
              <a:ext cx="151349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实验</a:t>
              </a: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2754338" y="1120940"/>
            <a:ext cx="1933904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2023-2024</a:t>
            </a:r>
          </a:p>
          <a:p>
            <a:r>
              <a:rPr lang="zh-CN" altLang="en-US" sz="2400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第一学期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4277708" y="1778511"/>
            <a:ext cx="2511973" cy="0"/>
          </a:xfrm>
          <a:prstGeom prst="line">
            <a:avLst/>
          </a:prstGeom>
          <a:ln w="127000" cap="rnd">
            <a:gradFill flip="none" rotWithShape="1">
              <a:gsLst>
                <a:gs pos="0">
                  <a:srgbClr val="F9633E">
                    <a:lumMod val="100000"/>
                  </a:srgbClr>
                </a:gs>
                <a:gs pos="100000">
                  <a:srgbClr val="FFE081">
                    <a:alpha val="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图片 23" descr="图片包含 站, 黑暗, 男人, 大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352311" y="741799"/>
            <a:ext cx="1928648" cy="1928648"/>
          </a:xfrm>
          <a:prstGeom prst="rect">
            <a:avLst/>
          </a:prstGeom>
          <a:effectLst>
            <a:outerShdw blurRad="50800" dist="38100" dir="8100000" algn="tr" rotWithShape="0">
              <a:schemeClr val="bg1">
                <a:alpha val="40000"/>
              </a:schemeClr>
            </a:outerShdw>
          </a:effectLst>
        </p:spPr>
      </p:pic>
      <p:cxnSp>
        <p:nvCxnSpPr>
          <p:cNvPr id="25" name="直接连接符 24"/>
          <p:cNvCxnSpPr/>
          <p:nvPr/>
        </p:nvCxnSpPr>
        <p:spPr>
          <a:xfrm>
            <a:off x="8996855" y="551791"/>
            <a:ext cx="2785240" cy="0"/>
          </a:xfrm>
          <a:prstGeom prst="line">
            <a:avLst/>
          </a:prstGeom>
          <a:ln w="193675" cap="rnd">
            <a:gradFill flip="none" rotWithShape="1">
              <a:gsLst>
                <a:gs pos="0">
                  <a:srgbClr val="F9633E">
                    <a:lumMod val="100000"/>
                    <a:alpha val="0"/>
                  </a:srgbClr>
                </a:gs>
                <a:gs pos="100000">
                  <a:srgbClr val="FFE081">
                    <a:alpha val="80000"/>
                  </a:srgbClr>
                </a:gs>
              </a:gsLst>
              <a:lin ang="0" scaled="1"/>
              <a:tileRect/>
            </a:gradFill>
            <a:prstDash val="sysDot"/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10523855" cy="700511"/>
              <a:chOff x="4884181" y="1367124"/>
              <a:chExt cx="10523855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35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！</a:t>
                  </a: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341" y="1378554"/>
                <a:ext cx="9624695" cy="5835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作业提交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/>
          <p:cNvGrpSpPr/>
          <p:nvPr/>
        </p:nvGrpSpPr>
        <p:grpSpPr>
          <a:xfrm>
            <a:off x="1038628" y="1615248"/>
            <a:ext cx="10113480" cy="544010"/>
            <a:chOff x="1037996" y="1888516"/>
            <a:chExt cx="10113480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27783" y="1960466"/>
              <a:ext cx="973390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sym typeface="微软雅黑" panose="020B0503020204020204" pitchFamily="34" charset="-122"/>
                </a:rPr>
                <a:t>2023-10-1</a:t>
              </a:r>
              <a:r>
                <a:rPr lang="zh-CN" altLang="en-US" sz="2400" b="1" dirty="0">
                  <a:solidFill>
                    <a:schemeClr val="bg1"/>
                  </a:solidFill>
                  <a:sym typeface="微软雅黑" panose="020B0503020204020204" pitchFamily="34" charset="-122"/>
                </a:rPr>
                <a:t>前上传</a:t>
              </a:r>
              <a:endParaRPr lang="zh-CN" altLang="en-US" sz="2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040130" y="2326005"/>
            <a:ext cx="10113645" cy="26301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marL="285750" indent="-285750" algn="l">
              <a:lnSpc>
                <a:spcPct val="160000"/>
              </a:lnSpc>
              <a:buFont typeface="Wingdings" panose="05000000000000000000" charset="0"/>
              <a:buChar char="Ø"/>
            </a:pPr>
            <a:r>
              <a:rPr altLang="en-US" sz="2400" dirty="0">
                <a:sym typeface="微软雅黑" panose="020B0503020204020204" pitchFamily="34" charset="-122"/>
              </a:rPr>
              <a:t>所有</a:t>
            </a:r>
            <a:r>
              <a:rPr lang="zh-CN" sz="2400" dirty="0">
                <a:sym typeface="微软雅黑" panose="020B0503020204020204" pitchFamily="34" charset="-122"/>
              </a:rPr>
              <a:t>项目</a:t>
            </a:r>
            <a:r>
              <a:rPr altLang="en-US" sz="2400" dirty="0">
                <a:sym typeface="微软雅黑" panose="020B0503020204020204" pitchFamily="34" charset="-122"/>
              </a:rPr>
              <a:t>打包</a:t>
            </a:r>
            <a:r>
              <a:rPr lang="zh-CN" sz="2400" dirty="0">
                <a:sym typeface="微软雅黑" panose="020B0503020204020204" pitchFamily="34" charset="-122"/>
              </a:rPr>
              <a:t>成一个文件</a:t>
            </a:r>
            <a:r>
              <a:rPr altLang="en-US" sz="2400" dirty="0">
                <a:sym typeface="微软雅黑" panose="020B0503020204020204" pitchFamily="34" charset="-122"/>
              </a:rPr>
              <a:t>，</a:t>
            </a:r>
            <a:r>
              <a:rPr lang="zh-CN" sz="2400" b="1" dirty="0">
                <a:sym typeface="微软雅黑" panose="020B0503020204020204" pitchFamily="34" charset="-122"/>
              </a:rPr>
              <a:t>文件</a:t>
            </a:r>
            <a:r>
              <a:rPr altLang="en-US" sz="2400" b="1" dirty="0">
                <a:sym typeface="微软雅黑" panose="020B0503020204020204" pitchFamily="34" charset="-122"/>
              </a:rPr>
              <a:t>名称</a:t>
            </a:r>
            <a:r>
              <a:rPr altLang="en-US" sz="2400" dirty="0">
                <a:sym typeface="微软雅黑" panose="020B0503020204020204" pitchFamily="34" charset="-122"/>
              </a:rPr>
              <a:t>：</a:t>
            </a:r>
            <a:r>
              <a:rPr lang="zh-CN" sz="2400" dirty="0">
                <a:sym typeface="微软雅黑" panose="020B0503020204020204" pitchFamily="34" charset="-122"/>
              </a:rPr>
              <a:t>实验</a:t>
            </a:r>
            <a:r>
              <a:rPr lang="en-US" altLang="zh-CN" sz="2400" dirty="0">
                <a:sym typeface="微软雅黑" panose="020B0503020204020204" pitchFamily="34" charset="-122"/>
              </a:rPr>
              <a:t>1-</a:t>
            </a:r>
            <a:r>
              <a:rPr altLang="en-US" sz="2400" dirty="0">
                <a:sym typeface="微软雅黑" panose="020B0503020204020204" pitchFamily="34" charset="-122"/>
              </a:rPr>
              <a:t>姓名</a:t>
            </a:r>
            <a:r>
              <a:rPr lang="en-US" altLang="zh-CN" sz="2400" dirty="0">
                <a:sym typeface="微软雅黑" panose="020B0503020204020204" pitchFamily="34" charset="-122"/>
              </a:rPr>
              <a:t>-</a:t>
            </a:r>
            <a:r>
              <a:rPr altLang="en-US" sz="2400" dirty="0">
                <a:sym typeface="微软雅黑" panose="020B0503020204020204" pitchFamily="34" charset="-122"/>
              </a:rPr>
              <a:t>学号后四位</a:t>
            </a:r>
            <a:r>
              <a:rPr lang="en-US" altLang="zh-CN" sz="2400" dirty="0">
                <a:sym typeface="微软雅黑" panose="020B0503020204020204" pitchFamily="34" charset="-122"/>
              </a:rPr>
              <a:t>.rar</a:t>
            </a:r>
          </a:p>
          <a:p>
            <a:pPr marL="285750" indent="-285750" algn="l">
              <a:lnSpc>
                <a:spcPct val="160000"/>
              </a:lnSpc>
              <a:buFont typeface="Wingdings" panose="05000000000000000000" charset="0"/>
              <a:buChar char="Ø"/>
            </a:pPr>
            <a:r>
              <a:rPr altLang="en-US" sz="2400" dirty="0">
                <a:sym typeface="微软雅黑" panose="020B0503020204020204" pitchFamily="34" charset="-122"/>
              </a:rPr>
              <a:t>上传至</a:t>
            </a:r>
            <a:r>
              <a:rPr lang="en-US" altLang="zh-CN" sz="2400" dirty="0">
                <a:sym typeface="微软雅黑" panose="020B0503020204020204" pitchFamily="34" charset="-122"/>
              </a:rPr>
              <a:t> ftp://121.192.180.66/</a:t>
            </a:r>
            <a:r>
              <a:rPr altLang="en-US" sz="2400" dirty="0">
                <a:sym typeface="微软雅黑" panose="020B0503020204020204" pitchFamily="34" charset="-122"/>
              </a:rPr>
              <a:t>上传作业</a:t>
            </a:r>
            <a:r>
              <a:rPr lang="en-US" altLang="zh-CN" sz="2400" dirty="0">
                <a:sym typeface="微软雅黑" panose="020B0503020204020204" pitchFamily="34" charset="-122"/>
              </a:rPr>
              <a:t>/</a:t>
            </a:r>
            <a:r>
              <a:rPr altLang="en-US" sz="2400" dirty="0">
                <a:sym typeface="微软雅黑" panose="020B0503020204020204" pitchFamily="34" charset="-122"/>
              </a:rPr>
              <a:t>赵江声</a:t>
            </a:r>
            <a:r>
              <a:rPr lang="en-US" altLang="zh-CN" sz="2400" dirty="0">
                <a:sym typeface="微软雅黑" panose="020B0503020204020204" pitchFamily="34" charset="-122"/>
              </a:rPr>
              <a:t>/.Net平台技术（2023-2024）第1学期/实验1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序</a:t>
                  </a: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程序员的种类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3" name="组合 32"/>
          <p:cNvGrpSpPr/>
          <p:nvPr/>
        </p:nvGrpSpPr>
        <p:grpSpPr>
          <a:xfrm>
            <a:off x="1060449" y="1810410"/>
            <a:ext cx="2979650" cy="4425309"/>
            <a:chOff x="1037996" y="1810410"/>
            <a:chExt cx="3765232" cy="4425309"/>
          </a:xfrm>
        </p:grpSpPr>
        <p:grpSp>
          <p:nvGrpSpPr>
            <p:cNvPr id="20" name="组合 19"/>
            <p:cNvGrpSpPr/>
            <p:nvPr/>
          </p:nvGrpSpPr>
          <p:grpSpPr>
            <a:xfrm>
              <a:off x="1037996" y="1810410"/>
              <a:ext cx="3765232" cy="544010"/>
              <a:chOff x="6454817" y="1794077"/>
              <a:chExt cx="2156749" cy="544010"/>
            </a:xfrm>
          </p:grpSpPr>
          <p:sp>
            <p:nvSpPr>
              <p:cNvPr id="21" name="矩形: 圆角 20"/>
              <p:cNvSpPr/>
              <p:nvPr/>
            </p:nvSpPr>
            <p:spPr>
              <a:xfrm>
                <a:off x="6454817" y="1794077"/>
                <a:ext cx="2156749" cy="544010"/>
              </a:xfrm>
              <a:prstGeom prst="roundRect">
                <a:avLst/>
              </a:prstGeom>
              <a:gradFill flip="none" rotWithShape="1">
                <a:gsLst>
                  <a:gs pos="77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8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6537768" y="1866027"/>
                <a:ext cx="19908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1. CV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工程师</a:t>
                </a:r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1038628" y="2488411"/>
              <a:ext cx="3763968" cy="3747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写程序？这有什么难的，现在还有什么是谷歌百度找不到的代码吗？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哥们，认清现实吧，你做的业务先辈们都做过，让我们站在巨人的肩膀上！加入伟大的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CV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神教，只要会按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Ctrl + C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Ctrl + V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，你也是最牛程序员！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96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但是，骗老师可以，骗自己就没意思了。</a:t>
              </a:r>
              <a:endParaRPr lang="en-US" altLang="zh-CN" sz="16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605925" y="1810410"/>
            <a:ext cx="2979650" cy="3686645"/>
            <a:chOff x="1037996" y="1810410"/>
            <a:chExt cx="3765232" cy="3686645"/>
          </a:xfrm>
        </p:grpSpPr>
        <p:grpSp>
          <p:nvGrpSpPr>
            <p:cNvPr id="35" name="组合 34"/>
            <p:cNvGrpSpPr/>
            <p:nvPr/>
          </p:nvGrpSpPr>
          <p:grpSpPr>
            <a:xfrm>
              <a:off x="1037996" y="1810410"/>
              <a:ext cx="3765232" cy="544010"/>
              <a:chOff x="6454817" y="1794077"/>
              <a:chExt cx="2156749" cy="544010"/>
            </a:xfrm>
          </p:grpSpPr>
          <p:sp>
            <p:nvSpPr>
              <p:cNvPr id="37" name="矩形: 圆角 36"/>
              <p:cNvSpPr/>
              <p:nvPr/>
            </p:nvSpPr>
            <p:spPr>
              <a:xfrm>
                <a:off x="6454817" y="1794077"/>
                <a:ext cx="2156749" cy="544010"/>
              </a:xfrm>
              <a:prstGeom prst="roundRect">
                <a:avLst/>
              </a:prstGeom>
              <a:gradFill flip="none" rotWithShape="1">
                <a:gsLst>
                  <a:gs pos="77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8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>
                <a:off x="6537768" y="1866027"/>
                <a:ext cx="19908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2. 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码农</a:t>
                </a: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1038628" y="2488411"/>
              <a:ext cx="3763968" cy="30086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设计？那不是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PM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该管的事吗？那不是设计师该干的事吗？那不是美工该做的活吗？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哥们，认清现实吧，我们只是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3k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一个月的农民，上面说啥你做啥，岂不美哉？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solidFill>
                    <a:srgbClr val="F963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但是，你这个年纪怎么睡的着啊！</a:t>
              </a:r>
              <a:endParaRPr lang="en-US" altLang="zh-CN" sz="160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8151402" y="1810410"/>
            <a:ext cx="2979650" cy="3317313"/>
            <a:chOff x="1037996" y="1810410"/>
            <a:chExt cx="3765232" cy="3317313"/>
          </a:xfrm>
        </p:grpSpPr>
        <p:grpSp>
          <p:nvGrpSpPr>
            <p:cNvPr id="41" name="组合 40"/>
            <p:cNvGrpSpPr/>
            <p:nvPr/>
          </p:nvGrpSpPr>
          <p:grpSpPr>
            <a:xfrm>
              <a:off x="1037996" y="1810410"/>
              <a:ext cx="3765232" cy="544010"/>
              <a:chOff x="6454817" y="1794077"/>
              <a:chExt cx="2156749" cy="544010"/>
            </a:xfrm>
          </p:grpSpPr>
          <p:sp>
            <p:nvSpPr>
              <p:cNvPr id="43" name="矩形: 圆角 42"/>
              <p:cNvSpPr/>
              <p:nvPr/>
            </p:nvSpPr>
            <p:spPr>
              <a:xfrm>
                <a:off x="6454817" y="1794077"/>
                <a:ext cx="2156749" cy="544010"/>
              </a:xfrm>
              <a:prstGeom prst="roundRect">
                <a:avLst/>
              </a:prstGeom>
              <a:gradFill flip="none" rotWithShape="1">
                <a:gsLst>
                  <a:gs pos="77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r="100000" b="100000"/>
                </a:path>
                <a:tileRect l="-100000" t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280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44" name="文本框 43"/>
              <p:cNvSpPr txBox="1"/>
              <p:nvPr/>
            </p:nvSpPr>
            <p:spPr>
              <a:xfrm>
                <a:off x="6537768" y="1866027"/>
                <a:ext cx="199084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3. </a:t>
                </a:r>
                <a:r>
                  <a:rPr lang="zh-CN" altLang="en-US" sz="20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程序员</a:t>
                </a:r>
              </a:p>
            </p:txBody>
          </p:sp>
        </p:grpSp>
        <p:sp>
          <p:nvSpPr>
            <p:cNvPr id="42" name="文本框 41"/>
            <p:cNvSpPr txBox="1"/>
            <p:nvPr/>
          </p:nvSpPr>
          <p:spPr>
            <a:xfrm>
              <a:off x="1038628" y="2488411"/>
              <a:ext cx="3763968" cy="263931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站在前辈的肩膀上指的是前辈们对</a:t>
              </a: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UI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的设计，对业务的理解。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遵守他人的设计是团队合作的精神。而编写程序是程序员的站场，类和对象的设计是程序员的浪漫。</a:t>
              </a:r>
            </a:p>
          </p:txBody>
        </p:sp>
      </p:grpSp>
      <p:cxnSp>
        <p:nvCxnSpPr>
          <p:cNvPr id="46" name="直接连接符 45"/>
          <p:cNvCxnSpPr/>
          <p:nvPr/>
        </p:nvCxnSpPr>
        <p:spPr>
          <a:xfrm>
            <a:off x="4323012" y="1424773"/>
            <a:ext cx="0" cy="4866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46"/>
          <p:cNvCxnSpPr/>
          <p:nvPr/>
        </p:nvCxnSpPr>
        <p:spPr>
          <a:xfrm>
            <a:off x="7868488" y="1424773"/>
            <a:ext cx="0" cy="486628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226"/>
          <a:stretch>
            <a:fillRect/>
          </a:stretch>
        </p:blipFill>
        <p:spPr>
          <a:xfrm>
            <a:off x="5314805" y="5136234"/>
            <a:ext cx="6142299" cy="176740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序</a:t>
                  </a: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如何提升自己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" name="组合 2"/>
          <p:cNvGrpSpPr/>
          <p:nvPr/>
        </p:nvGrpSpPr>
        <p:grpSpPr>
          <a:xfrm>
            <a:off x="3120974" y="1584514"/>
            <a:ext cx="5950051" cy="544010"/>
            <a:chOff x="6454817" y="1794077"/>
            <a:chExt cx="2156749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会抄代码，会改代码，会写代码，会想代码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2131071" y="2297334"/>
            <a:ext cx="8830347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不做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CV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工程师不代表着不借鉴先人的代码，合格的程序员要会适当的抄；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抄来的程序要看的懂，改的动； 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改的动的代码还要会写，在不借鉴的情况下也写的出。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256141" y="3798665"/>
            <a:ext cx="81809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effectLst>
                  <a:outerShdw blurRad="63500" dist="127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写的出的代码要会想，未来代码会如何？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1971570" y="4593653"/>
            <a:ext cx="8248860" cy="1883786"/>
            <a:chOff x="1725692" y="4593653"/>
            <a:chExt cx="8248860" cy="1883786"/>
          </a:xfrm>
        </p:grpSpPr>
        <p:pic>
          <p:nvPicPr>
            <p:cNvPr id="28" name="图片 27" descr="绿色的植物&#10;&#10;描述已自动生成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25692" y="4593653"/>
              <a:ext cx="2960235" cy="1883786"/>
            </a:xfrm>
            <a:prstGeom prst="rect">
              <a:avLst/>
            </a:prstGeom>
          </p:spPr>
        </p:pic>
        <p:pic>
          <p:nvPicPr>
            <p:cNvPr id="36" name="图片 35" descr="绿色的植物&#10;&#10;描述已自动生成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7014317" y="4593653"/>
              <a:ext cx="2960235" cy="1883786"/>
            </a:xfrm>
            <a:prstGeom prst="rect">
              <a:avLst/>
            </a:prstGeom>
          </p:spPr>
        </p:pic>
      </p:grpSp>
      <p:pic>
        <p:nvPicPr>
          <p:cNvPr id="39" name="图片 38" descr="图片包含 徽标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831" y="4461817"/>
            <a:ext cx="2222339" cy="222233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-2" y="0"/>
            <a:ext cx="12192001" cy="6858000"/>
            <a:chOff x="-2" y="0"/>
            <a:chExt cx="12192001" cy="6858000"/>
          </a:xfrm>
        </p:grpSpPr>
        <p:pic>
          <p:nvPicPr>
            <p:cNvPr id="10" name="图片 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 flipH="1">
              <a:off x="-1" y="0"/>
              <a:ext cx="12192000" cy="6858000"/>
            </a:xfrm>
            <a:prstGeom prst="rect">
              <a:avLst/>
            </a:prstGeom>
          </p:spPr>
        </p:pic>
        <p:pic>
          <p:nvPicPr>
            <p:cNvPr id="13" name="图片 12"/>
            <p:cNvPicPr>
              <a:picLocks noChangeAspect="1"/>
            </p:cNvPicPr>
            <p:nvPr/>
          </p:nvPicPr>
          <p:blipFill rotWithShape="1">
            <a:blip r:embed="rId3"/>
            <a:srcRect l="29610" t="42006" r="10619" b="23497"/>
            <a:stretch>
              <a:fillRect/>
            </a:stretch>
          </p:blipFill>
          <p:spPr>
            <a:xfrm flipH="1">
              <a:off x="-2" y="0"/>
              <a:ext cx="12191999" cy="6858000"/>
            </a:xfrm>
            <a:prstGeom prst="rect">
              <a:avLst/>
            </a:prstGeom>
          </p:spPr>
        </p:pic>
      </p:grpSp>
      <p:grpSp>
        <p:nvGrpSpPr>
          <p:cNvPr id="11" name="组合 10"/>
          <p:cNvGrpSpPr/>
          <p:nvPr/>
        </p:nvGrpSpPr>
        <p:grpSpPr>
          <a:xfrm>
            <a:off x="4824246" y="1367138"/>
            <a:ext cx="6695090" cy="861057"/>
            <a:chOff x="4466896" y="1566833"/>
            <a:chExt cx="6695090" cy="861057"/>
          </a:xfrm>
        </p:grpSpPr>
        <p:grpSp>
          <p:nvGrpSpPr>
            <p:cNvPr id="2" name="组合 1"/>
            <p:cNvGrpSpPr/>
            <p:nvPr/>
          </p:nvGrpSpPr>
          <p:grpSpPr>
            <a:xfrm>
              <a:off x="4466896" y="1566833"/>
              <a:ext cx="825063" cy="861057"/>
              <a:chOff x="1051034" y="662947"/>
              <a:chExt cx="825063" cy="861058"/>
            </a:xfrm>
          </p:grpSpPr>
          <p:sp>
            <p:nvSpPr>
              <p:cNvPr id="5" name="任意多边形: 形状 4"/>
              <p:cNvSpPr/>
              <p:nvPr/>
            </p:nvSpPr>
            <p:spPr>
              <a:xfrm flipH="1">
                <a:off x="1051034" y="662947"/>
                <a:ext cx="819808" cy="861058"/>
              </a:xfrm>
              <a:custGeom>
                <a:avLst/>
                <a:gdLst>
                  <a:gd name="connsiteX0" fmla="*/ 210211 w 1513490"/>
                  <a:gd name="connsiteY0" fmla="*/ 0 h 1072055"/>
                  <a:gd name="connsiteX1" fmla="*/ 1303279 w 1513490"/>
                  <a:gd name="connsiteY1" fmla="*/ 0 h 1072055"/>
                  <a:gd name="connsiteX2" fmla="*/ 1513490 w 1513490"/>
                  <a:gd name="connsiteY2" fmla="*/ 210211 h 1072055"/>
                  <a:gd name="connsiteX3" fmla="*/ 1513490 w 1513490"/>
                  <a:gd name="connsiteY3" fmla="*/ 672658 h 1072055"/>
                  <a:gd name="connsiteX4" fmla="*/ 1303279 w 1513490"/>
                  <a:gd name="connsiteY4" fmla="*/ 882869 h 1072055"/>
                  <a:gd name="connsiteX5" fmla="*/ 575590 w 1513490"/>
                  <a:gd name="connsiteY5" fmla="*/ 882869 h 1072055"/>
                  <a:gd name="connsiteX6" fmla="*/ 530772 w 1513490"/>
                  <a:gd name="connsiteY6" fmla="*/ 935830 h 1072055"/>
                  <a:gd name="connsiteX7" fmla="*/ 462455 w 1513490"/>
                  <a:gd name="connsiteY7" fmla="*/ 998482 h 1072055"/>
                  <a:gd name="connsiteX8" fmla="*/ 189186 w 1513490"/>
                  <a:gd name="connsiteY8" fmla="*/ 1072055 h 1072055"/>
                  <a:gd name="connsiteX9" fmla="*/ 325821 w 1513490"/>
                  <a:gd name="connsiteY9" fmla="*/ 924910 h 1072055"/>
                  <a:gd name="connsiteX10" fmla="*/ 343237 w 1513490"/>
                  <a:gd name="connsiteY10" fmla="*/ 882869 h 1072055"/>
                  <a:gd name="connsiteX11" fmla="*/ 210211 w 1513490"/>
                  <a:gd name="connsiteY11" fmla="*/ 882869 h 1072055"/>
                  <a:gd name="connsiteX12" fmla="*/ 0 w 1513490"/>
                  <a:gd name="connsiteY12" fmla="*/ 672658 h 1072055"/>
                  <a:gd name="connsiteX13" fmla="*/ 0 w 1513490"/>
                  <a:gd name="connsiteY13" fmla="*/ 210211 h 1072055"/>
                  <a:gd name="connsiteX14" fmla="*/ 210211 w 1513490"/>
                  <a:gd name="connsiteY14" fmla="*/ 0 h 107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13490" h="1072055">
                    <a:moveTo>
                      <a:pt x="210211" y="0"/>
                    </a:moveTo>
                    <a:lnTo>
                      <a:pt x="1303279" y="0"/>
                    </a:lnTo>
                    <a:cubicBezTo>
                      <a:pt x="1419375" y="0"/>
                      <a:pt x="1513490" y="94115"/>
                      <a:pt x="1513490" y="210211"/>
                    </a:cubicBezTo>
                    <a:lnTo>
                      <a:pt x="1513490" y="672658"/>
                    </a:lnTo>
                    <a:cubicBezTo>
                      <a:pt x="1513490" y="788754"/>
                      <a:pt x="1419375" y="882869"/>
                      <a:pt x="1303279" y="882869"/>
                    </a:cubicBezTo>
                    <a:lnTo>
                      <a:pt x="575590" y="882869"/>
                    </a:lnTo>
                    <a:lnTo>
                      <a:pt x="530772" y="935830"/>
                    </a:lnTo>
                    <a:cubicBezTo>
                      <a:pt x="506467" y="961696"/>
                      <a:pt x="482600" y="984030"/>
                      <a:pt x="462455" y="998482"/>
                    </a:cubicBezTo>
                    <a:cubicBezTo>
                      <a:pt x="381876" y="1056289"/>
                      <a:pt x="280276" y="1047531"/>
                      <a:pt x="189186" y="1072055"/>
                    </a:cubicBezTo>
                    <a:cubicBezTo>
                      <a:pt x="241738" y="1025634"/>
                      <a:pt x="294290" y="979213"/>
                      <a:pt x="325821" y="924910"/>
                    </a:cubicBezTo>
                    <a:lnTo>
                      <a:pt x="343237" y="882869"/>
                    </a:lnTo>
                    <a:lnTo>
                      <a:pt x="210211" y="882869"/>
                    </a:lnTo>
                    <a:cubicBezTo>
                      <a:pt x="94115" y="882869"/>
                      <a:pt x="0" y="788754"/>
                      <a:pt x="0" y="672658"/>
                    </a:cubicBezTo>
                    <a:lnTo>
                      <a:pt x="0" y="210211"/>
                    </a:lnTo>
                    <a:cubicBezTo>
                      <a:pt x="0" y="94115"/>
                      <a:pt x="94115" y="0"/>
                      <a:pt x="210211" y="0"/>
                    </a:cubicBezTo>
                    <a:close/>
                  </a:path>
                </a:pathLst>
              </a:custGeom>
              <a:gradFill flip="none" rotWithShape="1">
                <a:gsLst>
                  <a:gs pos="35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文本框 6"/>
              <p:cNvSpPr txBox="1"/>
              <p:nvPr/>
            </p:nvSpPr>
            <p:spPr>
              <a:xfrm>
                <a:off x="1087819" y="698615"/>
                <a:ext cx="7882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01</a:t>
                </a:r>
                <a:endPara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5412828" y="1612661"/>
              <a:ext cx="574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25400" dir="5400000" algn="t" rotWithShape="0">
                      <a:srgbClr val="F9633E">
                        <a:alpha val="4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随机口令生成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824246" y="2549551"/>
            <a:ext cx="6695090" cy="861057"/>
            <a:chOff x="4466896" y="1566833"/>
            <a:chExt cx="6695090" cy="861057"/>
          </a:xfrm>
        </p:grpSpPr>
        <p:grpSp>
          <p:nvGrpSpPr>
            <p:cNvPr id="14" name="组合 13"/>
            <p:cNvGrpSpPr/>
            <p:nvPr/>
          </p:nvGrpSpPr>
          <p:grpSpPr>
            <a:xfrm>
              <a:off x="4466896" y="1566833"/>
              <a:ext cx="825063" cy="861057"/>
              <a:chOff x="1051034" y="662947"/>
              <a:chExt cx="825063" cy="861058"/>
            </a:xfrm>
          </p:grpSpPr>
          <p:sp>
            <p:nvSpPr>
              <p:cNvPr id="16" name="任意多边形: 形状 15"/>
              <p:cNvSpPr/>
              <p:nvPr/>
            </p:nvSpPr>
            <p:spPr>
              <a:xfrm flipH="1">
                <a:off x="1051034" y="662947"/>
                <a:ext cx="819808" cy="861058"/>
              </a:xfrm>
              <a:custGeom>
                <a:avLst/>
                <a:gdLst>
                  <a:gd name="connsiteX0" fmla="*/ 210211 w 1513490"/>
                  <a:gd name="connsiteY0" fmla="*/ 0 h 1072055"/>
                  <a:gd name="connsiteX1" fmla="*/ 1303279 w 1513490"/>
                  <a:gd name="connsiteY1" fmla="*/ 0 h 1072055"/>
                  <a:gd name="connsiteX2" fmla="*/ 1513490 w 1513490"/>
                  <a:gd name="connsiteY2" fmla="*/ 210211 h 1072055"/>
                  <a:gd name="connsiteX3" fmla="*/ 1513490 w 1513490"/>
                  <a:gd name="connsiteY3" fmla="*/ 672658 h 1072055"/>
                  <a:gd name="connsiteX4" fmla="*/ 1303279 w 1513490"/>
                  <a:gd name="connsiteY4" fmla="*/ 882869 h 1072055"/>
                  <a:gd name="connsiteX5" fmla="*/ 575590 w 1513490"/>
                  <a:gd name="connsiteY5" fmla="*/ 882869 h 1072055"/>
                  <a:gd name="connsiteX6" fmla="*/ 530772 w 1513490"/>
                  <a:gd name="connsiteY6" fmla="*/ 935830 h 1072055"/>
                  <a:gd name="connsiteX7" fmla="*/ 462455 w 1513490"/>
                  <a:gd name="connsiteY7" fmla="*/ 998482 h 1072055"/>
                  <a:gd name="connsiteX8" fmla="*/ 189186 w 1513490"/>
                  <a:gd name="connsiteY8" fmla="*/ 1072055 h 1072055"/>
                  <a:gd name="connsiteX9" fmla="*/ 325821 w 1513490"/>
                  <a:gd name="connsiteY9" fmla="*/ 924910 h 1072055"/>
                  <a:gd name="connsiteX10" fmla="*/ 343237 w 1513490"/>
                  <a:gd name="connsiteY10" fmla="*/ 882869 h 1072055"/>
                  <a:gd name="connsiteX11" fmla="*/ 210211 w 1513490"/>
                  <a:gd name="connsiteY11" fmla="*/ 882869 h 1072055"/>
                  <a:gd name="connsiteX12" fmla="*/ 0 w 1513490"/>
                  <a:gd name="connsiteY12" fmla="*/ 672658 h 1072055"/>
                  <a:gd name="connsiteX13" fmla="*/ 0 w 1513490"/>
                  <a:gd name="connsiteY13" fmla="*/ 210211 h 1072055"/>
                  <a:gd name="connsiteX14" fmla="*/ 210211 w 1513490"/>
                  <a:gd name="connsiteY14" fmla="*/ 0 h 107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13490" h="1072055">
                    <a:moveTo>
                      <a:pt x="210211" y="0"/>
                    </a:moveTo>
                    <a:lnTo>
                      <a:pt x="1303279" y="0"/>
                    </a:lnTo>
                    <a:cubicBezTo>
                      <a:pt x="1419375" y="0"/>
                      <a:pt x="1513490" y="94115"/>
                      <a:pt x="1513490" y="210211"/>
                    </a:cubicBezTo>
                    <a:lnTo>
                      <a:pt x="1513490" y="672658"/>
                    </a:lnTo>
                    <a:cubicBezTo>
                      <a:pt x="1513490" y="788754"/>
                      <a:pt x="1419375" y="882869"/>
                      <a:pt x="1303279" y="882869"/>
                    </a:cubicBezTo>
                    <a:lnTo>
                      <a:pt x="575590" y="882869"/>
                    </a:lnTo>
                    <a:lnTo>
                      <a:pt x="530772" y="935830"/>
                    </a:lnTo>
                    <a:cubicBezTo>
                      <a:pt x="506467" y="961696"/>
                      <a:pt x="482600" y="984030"/>
                      <a:pt x="462455" y="998482"/>
                    </a:cubicBezTo>
                    <a:cubicBezTo>
                      <a:pt x="381876" y="1056289"/>
                      <a:pt x="280276" y="1047531"/>
                      <a:pt x="189186" y="1072055"/>
                    </a:cubicBezTo>
                    <a:cubicBezTo>
                      <a:pt x="241738" y="1025634"/>
                      <a:pt x="294290" y="979213"/>
                      <a:pt x="325821" y="924910"/>
                    </a:cubicBezTo>
                    <a:lnTo>
                      <a:pt x="343237" y="882869"/>
                    </a:lnTo>
                    <a:lnTo>
                      <a:pt x="210211" y="882869"/>
                    </a:lnTo>
                    <a:cubicBezTo>
                      <a:pt x="94115" y="882869"/>
                      <a:pt x="0" y="788754"/>
                      <a:pt x="0" y="672658"/>
                    </a:cubicBezTo>
                    <a:lnTo>
                      <a:pt x="0" y="210211"/>
                    </a:lnTo>
                    <a:cubicBezTo>
                      <a:pt x="0" y="94115"/>
                      <a:pt x="94115" y="0"/>
                      <a:pt x="210211" y="0"/>
                    </a:cubicBezTo>
                    <a:close/>
                  </a:path>
                </a:pathLst>
              </a:custGeom>
              <a:gradFill flip="none" rotWithShape="1">
                <a:gsLst>
                  <a:gs pos="35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1" name="文本框 20"/>
              <p:cNvSpPr txBox="1"/>
              <p:nvPr/>
            </p:nvSpPr>
            <p:spPr>
              <a:xfrm>
                <a:off x="1087819" y="698615"/>
                <a:ext cx="7882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02</a:t>
                </a:r>
                <a:endPara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" name="文本框 14"/>
            <p:cNvSpPr txBox="1"/>
            <p:nvPr/>
          </p:nvSpPr>
          <p:spPr>
            <a:xfrm>
              <a:off x="5412828" y="1612661"/>
              <a:ext cx="574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25400" dir="5400000" algn="t" rotWithShape="0">
                      <a:srgbClr val="F9633E">
                        <a:alpha val="4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排序</a:t>
              </a: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824246" y="3731964"/>
            <a:ext cx="6695090" cy="861057"/>
            <a:chOff x="4466896" y="1566833"/>
            <a:chExt cx="6695090" cy="861057"/>
          </a:xfrm>
        </p:grpSpPr>
        <p:grpSp>
          <p:nvGrpSpPr>
            <p:cNvPr id="23" name="组合 22"/>
            <p:cNvGrpSpPr/>
            <p:nvPr/>
          </p:nvGrpSpPr>
          <p:grpSpPr>
            <a:xfrm>
              <a:off x="4466896" y="1566833"/>
              <a:ext cx="825063" cy="861057"/>
              <a:chOff x="1051034" y="662947"/>
              <a:chExt cx="825063" cy="861058"/>
            </a:xfrm>
          </p:grpSpPr>
          <p:sp>
            <p:nvSpPr>
              <p:cNvPr id="27" name="任意多边形: 形状 26"/>
              <p:cNvSpPr/>
              <p:nvPr/>
            </p:nvSpPr>
            <p:spPr>
              <a:xfrm flipH="1">
                <a:off x="1051034" y="662947"/>
                <a:ext cx="819808" cy="861058"/>
              </a:xfrm>
              <a:custGeom>
                <a:avLst/>
                <a:gdLst>
                  <a:gd name="connsiteX0" fmla="*/ 210211 w 1513490"/>
                  <a:gd name="connsiteY0" fmla="*/ 0 h 1072055"/>
                  <a:gd name="connsiteX1" fmla="*/ 1303279 w 1513490"/>
                  <a:gd name="connsiteY1" fmla="*/ 0 h 1072055"/>
                  <a:gd name="connsiteX2" fmla="*/ 1513490 w 1513490"/>
                  <a:gd name="connsiteY2" fmla="*/ 210211 h 1072055"/>
                  <a:gd name="connsiteX3" fmla="*/ 1513490 w 1513490"/>
                  <a:gd name="connsiteY3" fmla="*/ 672658 h 1072055"/>
                  <a:gd name="connsiteX4" fmla="*/ 1303279 w 1513490"/>
                  <a:gd name="connsiteY4" fmla="*/ 882869 h 1072055"/>
                  <a:gd name="connsiteX5" fmla="*/ 575590 w 1513490"/>
                  <a:gd name="connsiteY5" fmla="*/ 882869 h 1072055"/>
                  <a:gd name="connsiteX6" fmla="*/ 530772 w 1513490"/>
                  <a:gd name="connsiteY6" fmla="*/ 935830 h 1072055"/>
                  <a:gd name="connsiteX7" fmla="*/ 462455 w 1513490"/>
                  <a:gd name="connsiteY7" fmla="*/ 998482 h 1072055"/>
                  <a:gd name="connsiteX8" fmla="*/ 189186 w 1513490"/>
                  <a:gd name="connsiteY8" fmla="*/ 1072055 h 1072055"/>
                  <a:gd name="connsiteX9" fmla="*/ 325821 w 1513490"/>
                  <a:gd name="connsiteY9" fmla="*/ 924910 h 1072055"/>
                  <a:gd name="connsiteX10" fmla="*/ 343237 w 1513490"/>
                  <a:gd name="connsiteY10" fmla="*/ 882869 h 1072055"/>
                  <a:gd name="connsiteX11" fmla="*/ 210211 w 1513490"/>
                  <a:gd name="connsiteY11" fmla="*/ 882869 h 1072055"/>
                  <a:gd name="connsiteX12" fmla="*/ 0 w 1513490"/>
                  <a:gd name="connsiteY12" fmla="*/ 672658 h 1072055"/>
                  <a:gd name="connsiteX13" fmla="*/ 0 w 1513490"/>
                  <a:gd name="connsiteY13" fmla="*/ 210211 h 1072055"/>
                  <a:gd name="connsiteX14" fmla="*/ 210211 w 1513490"/>
                  <a:gd name="connsiteY14" fmla="*/ 0 h 10720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13490" h="1072055">
                    <a:moveTo>
                      <a:pt x="210211" y="0"/>
                    </a:moveTo>
                    <a:lnTo>
                      <a:pt x="1303279" y="0"/>
                    </a:lnTo>
                    <a:cubicBezTo>
                      <a:pt x="1419375" y="0"/>
                      <a:pt x="1513490" y="94115"/>
                      <a:pt x="1513490" y="210211"/>
                    </a:cubicBezTo>
                    <a:lnTo>
                      <a:pt x="1513490" y="672658"/>
                    </a:lnTo>
                    <a:cubicBezTo>
                      <a:pt x="1513490" y="788754"/>
                      <a:pt x="1419375" y="882869"/>
                      <a:pt x="1303279" y="882869"/>
                    </a:cubicBezTo>
                    <a:lnTo>
                      <a:pt x="575590" y="882869"/>
                    </a:lnTo>
                    <a:lnTo>
                      <a:pt x="530772" y="935830"/>
                    </a:lnTo>
                    <a:cubicBezTo>
                      <a:pt x="506467" y="961696"/>
                      <a:pt x="482600" y="984030"/>
                      <a:pt x="462455" y="998482"/>
                    </a:cubicBezTo>
                    <a:cubicBezTo>
                      <a:pt x="381876" y="1056289"/>
                      <a:pt x="280276" y="1047531"/>
                      <a:pt x="189186" y="1072055"/>
                    </a:cubicBezTo>
                    <a:cubicBezTo>
                      <a:pt x="241738" y="1025634"/>
                      <a:pt x="294290" y="979213"/>
                      <a:pt x="325821" y="924910"/>
                    </a:cubicBezTo>
                    <a:lnTo>
                      <a:pt x="343237" y="882869"/>
                    </a:lnTo>
                    <a:lnTo>
                      <a:pt x="210211" y="882869"/>
                    </a:lnTo>
                    <a:cubicBezTo>
                      <a:pt x="94115" y="882869"/>
                      <a:pt x="0" y="788754"/>
                      <a:pt x="0" y="672658"/>
                    </a:cubicBezTo>
                    <a:lnTo>
                      <a:pt x="0" y="210211"/>
                    </a:lnTo>
                    <a:cubicBezTo>
                      <a:pt x="0" y="94115"/>
                      <a:pt x="94115" y="0"/>
                      <a:pt x="210211" y="0"/>
                    </a:cubicBezTo>
                    <a:close/>
                  </a:path>
                </a:pathLst>
              </a:custGeom>
              <a:gradFill flip="none" rotWithShape="1">
                <a:gsLst>
                  <a:gs pos="35000">
                    <a:srgbClr val="F9633E"/>
                  </a:gs>
                  <a:gs pos="100000">
                    <a:srgbClr val="FFE081"/>
                  </a:gs>
                </a:gsLst>
                <a:path path="circle">
                  <a:fillToRect l="100000" t="100000"/>
                </a:path>
                <a:tileRect r="-100000" b="-100000"/>
              </a:gradFill>
              <a:ln>
                <a:solidFill>
                  <a:schemeClr val="bg1"/>
                </a:solidFill>
              </a:ln>
              <a:effectLst>
                <a:outerShdw blurRad="228600" dist="38100" dir="2700000" algn="tl" rotWithShape="0">
                  <a:srgbClr val="F9633E">
                    <a:alpha val="40000"/>
                  </a:srgbClr>
                </a:outerShdw>
              </a:effectLst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8" name="文本框 27"/>
              <p:cNvSpPr txBox="1"/>
              <p:nvPr/>
            </p:nvSpPr>
            <p:spPr>
              <a:xfrm>
                <a:off x="1087819" y="698615"/>
                <a:ext cx="78827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03</a:t>
                </a:r>
                <a:endParaRPr lang="zh-CN" altLang="en-US" sz="3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412828" y="1612661"/>
              <a:ext cx="574915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25400" dir="5400000" algn="t" rotWithShape="0">
                      <a:srgbClr val="F9633E">
                        <a:alpha val="4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超市购物小票</a:t>
              </a: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643468" y="954405"/>
            <a:ext cx="2291605" cy="1437006"/>
            <a:chOff x="1457435" y="597337"/>
            <a:chExt cx="2291605" cy="1437006"/>
          </a:xfrm>
        </p:grpSpPr>
        <p:sp>
          <p:nvSpPr>
            <p:cNvPr id="29" name="文本框 28"/>
            <p:cNvSpPr txBox="1"/>
            <p:nvPr/>
          </p:nvSpPr>
          <p:spPr>
            <a:xfrm>
              <a:off x="1457435" y="597337"/>
              <a:ext cx="229160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72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25400" dir="5400000" algn="t" rotWithShape="0">
                      <a:srgbClr val="F9633E">
                        <a:alpha val="40000"/>
                      </a:srgbClr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1744717" y="1665011"/>
              <a:ext cx="171704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  <a:endParaRPr lang="zh-CN" altLang="en-US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3" name="图片 32" descr="图片包含 站, 黑暗, 男人, 大&#10;&#10;描述已自动生成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10553176" y="370416"/>
            <a:ext cx="1302492" cy="1302492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0" y="0"/>
            <a:ext cx="12192000" cy="6858000"/>
            <a:chOff x="-26063" y="280281"/>
            <a:chExt cx="12192000" cy="6858000"/>
          </a:xfrm>
        </p:grpSpPr>
        <p:pic>
          <p:nvPicPr>
            <p:cNvPr id="3" name="图片 2" descr="桌子上有许多窗户&#10;&#10;描述已自动生成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3" r="183"/>
            <a:stretch>
              <a:fillRect/>
            </a:stretch>
          </p:blipFill>
          <p:spPr>
            <a:xfrm>
              <a:off x="-26063" y="280281"/>
              <a:ext cx="12192000" cy="685800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-26063" y="280281"/>
              <a:ext cx="12192000" cy="6858000"/>
            </a:xfrm>
            <a:prstGeom prst="rect">
              <a:avLst/>
            </a:prstGeom>
            <a:gradFill flip="none" rotWithShape="1">
              <a:gsLst>
                <a:gs pos="44000">
                  <a:srgbClr val="FEFBED"/>
                </a:gs>
                <a:gs pos="100000">
                  <a:srgbClr val="FEFBED">
                    <a:alpha val="0"/>
                  </a:srgbClr>
                </a:gs>
              </a:gsLst>
              <a:lin ang="54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1048307" y="2223271"/>
            <a:ext cx="1009538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25400" dir="5400000" algn="t" rotWithShape="0">
                    <a:srgbClr val="F9633E">
                      <a:alpha val="4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随机口令生成</a:t>
            </a:r>
          </a:p>
        </p:txBody>
      </p:sp>
      <p:grpSp>
        <p:nvGrpSpPr>
          <p:cNvPr id="11" name="组合 10"/>
          <p:cNvGrpSpPr/>
          <p:nvPr/>
        </p:nvGrpSpPr>
        <p:grpSpPr>
          <a:xfrm>
            <a:off x="3900866" y="893386"/>
            <a:ext cx="4390268" cy="1323439"/>
            <a:chOff x="3850907" y="893386"/>
            <a:chExt cx="4390268" cy="1323439"/>
          </a:xfrm>
        </p:grpSpPr>
        <p:sp>
          <p:nvSpPr>
            <p:cNvPr id="7" name="文本框 6"/>
            <p:cNvSpPr txBox="1"/>
            <p:nvPr/>
          </p:nvSpPr>
          <p:spPr>
            <a:xfrm>
              <a:off x="5079089" y="893386"/>
              <a:ext cx="1933904" cy="132343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8000" b="1" dirty="0">
                  <a:gradFill flip="none" rotWithShape="1">
                    <a:gsLst>
                      <a:gs pos="35000">
                        <a:srgbClr val="F9633E"/>
                      </a:gs>
                      <a:gs pos="100000">
                        <a:srgbClr val="FFE081"/>
                      </a:gs>
                    </a:gsLst>
                    <a:lin ang="8100000" scaled="1"/>
                    <a:tileRect/>
                  </a:gradFill>
                  <a:effectLst>
                    <a:outerShdw blurRad="50800" dist="50800" dir="5400000" algn="ctr" rotWithShape="0">
                      <a:srgbClr val="FFE081"/>
                    </a:outerShd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8000" b="1" dirty="0"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lin ang="8100000" scaled="1"/>
                  <a:tileRect/>
                </a:gradFill>
                <a:effectLst>
                  <a:outerShdw blurRad="50800" dist="50800" dir="5400000" algn="ctr" rotWithShape="0">
                    <a:srgbClr val="FFE081"/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6963034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H="1">
              <a:off x="3850907" y="1555105"/>
              <a:ext cx="1278141" cy="0"/>
            </a:xfrm>
            <a:prstGeom prst="line">
              <a:avLst/>
            </a:prstGeom>
            <a:ln w="1270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文本框 11"/>
          <p:cNvSpPr txBox="1"/>
          <p:nvPr/>
        </p:nvSpPr>
        <p:spPr>
          <a:xfrm>
            <a:off x="2965049" y="3437680"/>
            <a:ext cx="6261902" cy="3095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rgbClr val="F9633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程序啊程序，哪个才是世界上最安全的密钥？</a:t>
            </a:r>
            <a:endParaRPr lang="en-US" altLang="zh-CN" sz="1050" dirty="0">
              <a:solidFill>
                <a:srgbClr val="F9633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" name="图片 12" descr="图片包含 站, 黑暗, 男人, 大&#10;&#10;描述已自动生成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601" y="893386"/>
            <a:ext cx="1143561" cy="1143561"/>
          </a:xfrm>
          <a:prstGeom prst="rect">
            <a:avLst/>
          </a:prstGeom>
          <a:effectLst>
            <a:outerShdw blurRad="50800" dist="38100" dir="8100000" algn="tr" rotWithShape="0">
              <a:srgbClr val="FFE081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密码和密钥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7" name="组合 6"/>
          <p:cNvGrpSpPr/>
          <p:nvPr/>
        </p:nvGrpSpPr>
        <p:grpSpPr>
          <a:xfrm>
            <a:off x="1038628" y="1615248"/>
            <a:ext cx="10113480" cy="544010"/>
            <a:chOff x="1037996" y="1888516"/>
            <a:chExt cx="10113480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1. </a:t>
              </a: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密钥才是将密文转换为明文算法中的输入参数</a:t>
              </a: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1039892" y="2326208"/>
            <a:ext cx="10113480" cy="17054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每一种密码的设计中，最核心的就是加密算法和密钥。密钥与日常交流所说的“账号密码”有本质区别。前者是密码的加密和解密的输入参数，后者是验证账号身份的一种口令（也称为密语）。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如果加密和解密使用的是同一个密钥，称为“共享密钥（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PSK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）”。反之，一般有一个密钥是公开的，称为“公钥”，另一个是保密的，称为“私钥”。而口令不存在加密和解密的过程。</a:t>
            </a:r>
          </a:p>
        </p:txBody>
      </p:sp>
      <p:grpSp>
        <p:nvGrpSpPr>
          <p:cNvPr id="16" name="组合 15"/>
          <p:cNvGrpSpPr/>
          <p:nvPr/>
        </p:nvGrpSpPr>
        <p:grpSpPr>
          <a:xfrm>
            <a:off x="1039260" y="4198561"/>
            <a:ext cx="10113480" cy="544010"/>
            <a:chOff x="1037996" y="1888516"/>
            <a:chExt cx="10113480" cy="544010"/>
          </a:xfrm>
        </p:grpSpPr>
        <p:sp>
          <p:nvSpPr>
            <p:cNvPr id="20" name="矩形: 圆角 19"/>
            <p:cNvSpPr/>
            <p:nvPr/>
          </p:nvSpPr>
          <p:spPr>
            <a:xfrm>
              <a:off x="1037996" y="1888516"/>
              <a:ext cx="10113480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227783" y="1960466"/>
              <a:ext cx="97339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、密钥的安全性由密钥空间决定</a:t>
              </a: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1040524" y="4900285"/>
            <a:ext cx="10113480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密钥空间指的是密钥的长度，以及可以取的值。比如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WPA PSK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的密钥是由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8-63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字符，或者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进制数字组成（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256bit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）。那么“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8-63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ASCII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字符，或者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64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16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进制数字”就是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WPA PSK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的密钥空间。</a:t>
            </a:r>
          </a:p>
        </p:txBody>
      </p:sp>
    </p:spTree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什么是口令（人话版）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948855" y="860624"/>
              <a:ext cx="5776299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15" name="组合 14"/>
          <p:cNvGrpSpPr/>
          <p:nvPr/>
        </p:nvGrpSpPr>
        <p:grpSpPr>
          <a:xfrm>
            <a:off x="994051" y="1355597"/>
            <a:ext cx="6437986" cy="2133395"/>
            <a:chOff x="994051" y="1549560"/>
            <a:chExt cx="6437986" cy="2133395"/>
          </a:xfrm>
        </p:grpSpPr>
        <p:sp>
          <p:nvSpPr>
            <p:cNvPr id="54" name="卷形: 水平 53"/>
            <p:cNvSpPr/>
            <p:nvPr/>
          </p:nvSpPr>
          <p:spPr>
            <a:xfrm>
              <a:off x="994051" y="1549560"/>
              <a:ext cx="6437986" cy="2133395"/>
            </a:xfrm>
            <a:prstGeom prst="horizontalScroll">
              <a:avLst>
                <a:gd name="adj" fmla="val 10872"/>
              </a:avLst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0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652452" y="2132855"/>
              <a:ext cx="5121184" cy="9668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取一个数组，放入所有密码可用字符。输入口令长度，然后随机选取若干字符即可。</a:t>
              </a:r>
              <a:endParaRPr lang="en-US" altLang="zh-CN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39" name="图片 3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6707" y="3376512"/>
            <a:ext cx="3196850" cy="319685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7329" y="3737653"/>
            <a:ext cx="6371429" cy="234285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39503" y="371700"/>
            <a:ext cx="11513287" cy="1090480"/>
            <a:chOff x="439503" y="371700"/>
            <a:chExt cx="11513287" cy="1090480"/>
          </a:xfrm>
        </p:grpSpPr>
        <p:grpSp>
          <p:nvGrpSpPr>
            <p:cNvPr id="13" name="组合 12"/>
            <p:cNvGrpSpPr/>
            <p:nvPr/>
          </p:nvGrpSpPr>
          <p:grpSpPr>
            <a:xfrm>
              <a:off x="439503" y="406425"/>
              <a:ext cx="6648120" cy="700511"/>
              <a:chOff x="4884181" y="1367124"/>
              <a:chExt cx="6648120" cy="700511"/>
            </a:xfrm>
          </p:grpSpPr>
          <p:grpSp>
            <p:nvGrpSpPr>
              <p:cNvPr id="12" name="组合 11"/>
              <p:cNvGrpSpPr/>
              <p:nvPr/>
            </p:nvGrpSpPr>
            <p:grpSpPr>
              <a:xfrm>
                <a:off x="4884181" y="1367124"/>
                <a:ext cx="788278" cy="700511"/>
                <a:chOff x="4884181" y="1367124"/>
                <a:chExt cx="788278" cy="700511"/>
              </a:xfrm>
            </p:grpSpPr>
            <p:sp>
              <p:nvSpPr>
                <p:cNvPr id="10" name="任意多边形: 形状 9"/>
                <p:cNvSpPr/>
                <p:nvPr/>
              </p:nvSpPr>
              <p:spPr>
                <a:xfrm flipH="1">
                  <a:off x="4921700" y="1367138"/>
                  <a:ext cx="666940" cy="700497"/>
                </a:xfrm>
                <a:custGeom>
                  <a:avLst/>
                  <a:gdLst>
                    <a:gd name="connsiteX0" fmla="*/ 210211 w 1513490"/>
                    <a:gd name="connsiteY0" fmla="*/ 0 h 1072055"/>
                    <a:gd name="connsiteX1" fmla="*/ 1303279 w 1513490"/>
                    <a:gd name="connsiteY1" fmla="*/ 0 h 1072055"/>
                    <a:gd name="connsiteX2" fmla="*/ 1513490 w 1513490"/>
                    <a:gd name="connsiteY2" fmla="*/ 210211 h 1072055"/>
                    <a:gd name="connsiteX3" fmla="*/ 1513490 w 1513490"/>
                    <a:gd name="connsiteY3" fmla="*/ 672658 h 1072055"/>
                    <a:gd name="connsiteX4" fmla="*/ 1303279 w 1513490"/>
                    <a:gd name="connsiteY4" fmla="*/ 882869 h 1072055"/>
                    <a:gd name="connsiteX5" fmla="*/ 575590 w 1513490"/>
                    <a:gd name="connsiteY5" fmla="*/ 882869 h 1072055"/>
                    <a:gd name="connsiteX6" fmla="*/ 530772 w 1513490"/>
                    <a:gd name="connsiteY6" fmla="*/ 935830 h 1072055"/>
                    <a:gd name="connsiteX7" fmla="*/ 462455 w 1513490"/>
                    <a:gd name="connsiteY7" fmla="*/ 998482 h 1072055"/>
                    <a:gd name="connsiteX8" fmla="*/ 189186 w 1513490"/>
                    <a:gd name="connsiteY8" fmla="*/ 1072055 h 1072055"/>
                    <a:gd name="connsiteX9" fmla="*/ 325821 w 1513490"/>
                    <a:gd name="connsiteY9" fmla="*/ 924910 h 1072055"/>
                    <a:gd name="connsiteX10" fmla="*/ 343237 w 1513490"/>
                    <a:gd name="connsiteY10" fmla="*/ 882869 h 1072055"/>
                    <a:gd name="connsiteX11" fmla="*/ 210211 w 1513490"/>
                    <a:gd name="connsiteY11" fmla="*/ 882869 h 1072055"/>
                    <a:gd name="connsiteX12" fmla="*/ 0 w 1513490"/>
                    <a:gd name="connsiteY12" fmla="*/ 672658 h 1072055"/>
                    <a:gd name="connsiteX13" fmla="*/ 0 w 1513490"/>
                    <a:gd name="connsiteY13" fmla="*/ 210211 h 1072055"/>
                    <a:gd name="connsiteX14" fmla="*/ 210211 w 1513490"/>
                    <a:gd name="connsiteY14" fmla="*/ 0 h 1072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3490" h="1072055">
                      <a:moveTo>
                        <a:pt x="210211" y="0"/>
                      </a:moveTo>
                      <a:lnTo>
                        <a:pt x="1303279" y="0"/>
                      </a:lnTo>
                      <a:cubicBezTo>
                        <a:pt x="1419375" y="0"/>
                        <a:pt x="1513490" y="94115"/>
                        <a:pt x="1513490" y="210211"/>
                      </a:cubicBezTo>
                      <a:lnTo>
                        <a:pt x="1513490" y="672658"/>
                      </a:lnTo>
                      <a:cubicBezTo>
                        <a:pt x="1513490" y="788754"/>
                        <a:pt x="1419375" y="882869"/>
                        <a:pt x="1303279" y="882869"/>
                      </a:cubicBezTo>
                      <a:lnTo>
                        <a:pt x="575590" y="882869"/>
                      </a:lnTo>
                      <a:lnTo>
                        <a:pt x="530772" y="935830"/>
                      </a:lnTo>
                      <a:cubicBezTo>
                        <a:pt x="506467" y="961696"/>
                        <a:pt x="482600" y="984030"/>
                        <a:pt x="462455" y="998482"/>
                      </a:cubicBezTo>
                      <a:cubicBezTo>
                        <a:pt x="381876" y="1056289"/>
                        <a:pt x="280276" y="1047531"/>
                        <a:pt x="189186" y="1072055"/>
                      </a:cubicBezTo>
                      <a:cubicBezTo>
                        <a:pt x="241738" y="1025634"/>
                        <a:pt x="294290" y="979213"/>
                        <a:pt x="325821" y="924910"/>
                      </a:cubicBezTo>
                      <a:lnTo>
                        <a:pt x="343237" y="882869"/>
                      </a:lnTo>
                      <a:lnTo>
                        <a:pt x="210211" y="882869"/>
                      </a:lnTo>
                      <a:cubicBezTo>
                        <a:pt x="94115" y="882869"/>
                        <a:pt x="0" y="788754"/>
                        <a:pt x="0" y="672658"/>
                      </a:cubicBezTo>
                      <a:lnTo>
                        <a:pt x="0" y="210211"/>
                      </a:lnTo>
                      <a:cubicBezTo>
                        <a:pt x="0" y="94115"/>
                        <a:pt x="94115" y="0"/>
                        <a:pt x="210211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35000">
                      <a:srgbClr val="F9633E"/>
                    </a:gs>
                    <a:gs pos="100000">
                      <a:srgbClr val="FFE081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n>
                  <a:solidFill>
                    <a:schemeClr val="bg1"/>
                  </a:solidFill>
                </a:ln>
                <a:effectLst>
                  <a:outerShdw blurRad="228600" dist="38100" dir="2700000" algn="tl" rotWithShape="0">
                    <a:srgbClr val="F9633E">
                      <a:alpha val="40000"/>
                    </a:srgb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zh-CN" altLang="en-US" sz="3200" dirty="0"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  <p:sp>
              <p:nvSpPr>
                <p:cNvPr id="11" name="文本框 10"/>
                <p:cNvSpPr txBox="1"/>
                <p:nvPr/>
              </p:nvSpPr>
              <p:spPr>
                <a:xfrm>
                  <a:off x="4884181" y="1367124"/>
                  <a:ext cx="788278" cy="5847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3200" b="1" dirty="0">
                      <a:solidFill>
                        <a:schemeClr val="bg1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</a:t>
                  </a:r>
                  <a:endParaRPr lang="zh-CN" altLang="en-US" sz="32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endParaRPr>
                </a:p>
              </p:txBody>
            </p:sp>
          </p:grpSp>
          <p:sp>
            <p:nvSpPr>
              <p:cNvPr id="9" name="文本框 8"/>
              <p:cNvSpPr txBox="1"/>
              <p:nvPr/>
            </p:nvSpPr>
            <p:spPr>
              <a:xfrm>
                <a:off x="5783143" y="1378699"/>
                <a:ext cx="574915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3200" dirty="0">
                    <a:gradFill flip="none" rotWithShape="1">
                      <a:gsLst>
                        <a:gs pos="63000">
                          <a:srgbClr val="F9633E"/>
                        </a:gs>
                        <a:gs pos="100000">
                          <a:srgbClr val="FFE081"/>
                        </a:gs>
                      </a:gsLst>
                      <a:lin ang="5400000" scaled="1"/>
                      <a:tileRect/>
                    </a:gradFill>
                    <a:effectLst>
                      <a:outerShdw blurRad="63500" dist="12700" dir="5400000" algn="t" rotWithShape="0">
                        <a:srgbClr val="F9633E">
                          <a:alpha val="40000"/>
                        </a:srgbClr>
                      </a:outerShdw>
                    </a:effectLst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随机口令生成</a:t>
                </a:r>
              </a:p>
            </p:txBody>
          </p:sp>
        </p:grpSp>
        <p:cxnSp>
          <p:nvCxnSpPr>
            <p:cNvPr id="14" name="直接连接符 13"/>
            <p:cNvCxnSpPr/>
            <p:nvPr/>
          </p:nvCxnSpPr>
          <p:spPr>
            <a:xfrm>
              <a:off x="5567422" y="860624"/>
              <a:ext cx="6157732" cy="0"/>
            </a:xfrm>
            <a:prstGeom prst="line">
              <a:avLst/>
            </a:prstGeom>
            <a:ln w="63500" cap="rnd">
              <a:gradFill flip="none" rotWithShape="1">
                <a:gsLst>
                  <a:gs pos="0">
                    <a:srgbClr val="F9633E">
                      <a:lumMod val="100000"/>
                    </a:srgbClr>
                  </a:gs>
                  <a:gs pos="100000">
                    <a:srgbClr val="FFE081">
                      <a:alpha val="0"/>
                    </a:srgbClr>
                  </a:gs>
                </a:gsLst>
                <a:lin ang="0" scaled="1"/>
                <a:tileRect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8" name="图片 1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1" r="9089"/>
            <a:stretch>
              <a:fillRect/>
            </a:stretch>
          </p:blipFill>
          <p:spPr>
            <a:xfrm>
              <a:off x="10961419" y="371700"/>
              <a:ext cx="991371" cy="1090480"/>
            </a:xfrm>
            <a:prstGeom prst="rect">
              <a:avLst/>
            </a:prstGeom>
            <a:effectLst>
              <a:outerShdw blurRad="50800" dist="38100" dir="5400000" algn="t" rotWithShape="0">
                <a:srgbClr val="F9633E">
                  <a:alpha val="40000"/>
                </a:srgbClr>
              </a:outerShdw>
            </a:effectLst>
          </p:spPr>
        </p:pic>
      </p:grpSp>
      <p:grpSp>
        <p:nvGrpSpPr>
          <p:cNvPr id="3" name="组合 2"/>
          <p:cNvGrpSpPr/>
          <p:nvPr/>
        </p:nvGrpSpPr>
        <p:grpSpPr>
          <a:xfrm>
            <a:off x="1037997" y="1250826"/>
            <a:ext cx="2139312" cy="544010"/>
            <a:chOff x="6454817" y="1794077"/>
            <a:chExt cx="2156749" cy="544010"/>
          </a:xfrm>
        </p:grpSpPr>
        <p:sp>
          <p:nvSpPr>
            <p:cNvPr id="5" name="矩形: 圆角 4"/>
            <p:cNvSpPr/>
            <p:nvPr/>
          </p:nvSpPr>
          <p:spPr>
            <a:xfrm>
              <a:off x="6454817" y="1794077"/>
              <a:ext cx="2156749" cy="544010"/>
            </a:xfrm>
            <a:prstGeom prst="roundRect">
              <a:avLst/>
            </a:prstGeom>
            <a:gradFill flip="none" rotWithShape="1">
              <a:gsLst>
                <a:gs pos="77000">
                  <a:srgbClr val="F9633E"/>
                </a:gs>
                <a:gs pos="100000">
                  <a:srgbClr val="FFE081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solidFill>
                <a:schemeClr val="bg1"/>
              </a:solidFill>
            </a:ln>
            <a:effectLst>
              <a:outerShdw blurRad="228600" dist="38100" dir="2700000" algn="tl" rotWithShape="0">
                <a:srgbClr val="F9633E">
                  <a:alpha val="40000"/>
                </a:srgb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 sz="28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6537768" y="1866027"/>
              <a:ext cx="199084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程序示例</a:t>
              </a: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037996" y="1935332"/>
            <a:ext cx="907877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基础版（保底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60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分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）：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49372" y="2430294"/>
            <a:ext cx="645378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升级版示例</a:t>
            </a:r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在每次生成口令后都需要手动复制生成的口令非常麻烦。而且口令的位数也不是固定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位，所以可以自动将其复制到剪切板以供使用。</a:t>
            </a:r>
          </a:p>
        </p:txBody>
      </p:sp>
      <p:sp>
        <p:nvSpPr>
          <p:cNvPr id="22" name="文本框 21"/>
          <p:cNvSpPr txBox="1"/>
          <p:nvPr/>
        </p:nvSpPr>
        <p:spPr>
          <a:xfrm>
            <a:off x="968723" y="3423753"/>
            <a:ext cx="345974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升级版：</a:t>
            </a:r>
            <a:endParaRPr lang="en-US" altLang="zh-CN" sz="1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自定义需求，在基础版之上添加属于自己的想法。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在添加需求时，请务必描写清楚想要完成的效果。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评分时，根据</a:t>
            </a:r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需求难度及完成情况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评分。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968722" y="5580708"/>
            <a:ext cx="1038863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更多旗舰功能等待各位的讨论和研发！比如可以用程序将文字形式的口令转换为可以用于</a:t>
            </a:r>
            <a:r>
              <a:rPr lang="en-US" altLang="zh-CN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DES</a:t>
            </a:r>
            <a:r>
              <a:rPr lang="zh-CN" altLang="en-US" dirty="0">
                <a:gradFill flip="none" rotWithShape="1">
                  <a:gsLst>
                    <a:gs pos="63000">
                      <a:srgbClr val="F9633E"/>
                    </a:gs>
                    <a:gs pos="100000">
                      <a:srgbClr val="FFE081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加密的密钥。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8277" y="3725129"/>
            <a:ext cx="2409524" cy="714286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962" y="2369186"/>
            <a:ext cx="3190476" cy="7333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jY2YTdkZTNmNTE1MDc3YTMzMTIyYTcwODk2ZDVhYTQifQ=="/>
  <p:tag name="KSO_WPP_MARK_KEY" val="c810e0e7-3491-4994-9f68-82e6dfba1815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">
      <a:majorFont>
        <a:latin typeface="思源黑体 CN Regular"/>
        <a:ea typeface="思源黑体 CN Regular"/>
        <a:cs typeface=""/>
      </a:majorFont>
      <a:minorFont>
        <a:latin typeface="思源黑体 CN Regular"/>
        <a:ea typeface="思源黑体 CN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思源黑体 CN Normal"/>
        <a:ea typeface=""/>
        <a:cs typeface=""/>
        <a:font script="Jpan" typeface="ＭＳ Ｐゴシック"/>
        <a:font script="Hang" typeface="맑은 고딕"/>
        <a:font script="Hans" typeface="思源黑体 CN Normal"/>
        <a:font script="Hant" typeface="新細明體"/>
        <a:font script="Arab" typeface="思源黑体 CN Normal"/>
        <a:font script="Hebr" typeface="思源黑体 CN Norm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思源黑体 CN Norm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352</TotalTime>
  <Words>1261</Words>
  <Application>Microsoft Office PowerPoint</Application>
  <PresentationFormat>宽屏</PresentationFormat>
  <Paragraphs>126</Paragraphs>
  <Slides>16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思源黑体 CN Regular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懒猫不减肥</dc:creator>
  <cp:lastModifiedBy>冒力 宝宝</cp:lastModifiedBy>
  <cp:revision>152</cp:revision>
  <dcterms:created xsi:type="dcterms:W3CDTF">2020-12-30T07:28:00Z</dcterms:created>
  <dcterms:modified xsi:type="dcterms:W3CDTF">2023-09-15T16:40:09Z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CC2EF3FDCF354F96A3F6D7D4A46CDD30_12</vt:lpwstr>
  </property>
  <property fmtid="{D5CDD505-2E9C-101B-9397-08002B2CF9AE}" pid="3" name="KSOProductBuildVer">
    <vt:lpwstr>2052-11.1.0.14309</vt:lpwstr>
  </property>
</Properties>
</file>

<file path=docProps/thumbnail.jpeg>
</file>